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62"/>
  </p:notesMasterIdLst>
  <p:sldIdLst>
    <p:sldId id="400" r:id="rId2"/>
    <p:sldId id="305" r:id="rId3"/>
    <p:sldId id="277" r:id="rId4"/>
    <p:sldId id="314" r:id="rId5"/>
    <p:sldId id="347" r:id="rId6"/>
    <p:sldId id="313" r:id="rId7"/>
    <p:sldId id="316" r:id="rId8"/>
    <p:sldId id="317" r:id="rId9"/>
    <p:sldId id="318" r:id="rId10"/>
    <p:sldId id="320" r:id="rId11"/>
    <p:sldId id="319" r:id="rId12"/>
    <p:sldId id="321" r:id="rId13"/>
    <p:sldId id="350" r:id="rId14"/>
    <p:sldId id="351" r:id="rId15"/>
    <p:sldId id="401" r:id="rId16"/>
    <p:sldId id="353" r:id="rId17"/>
    <p:sldId id="354" r:id="rId18"/>
    <p:sldId id="356" r:id="rId19"/>
    <p:sldId id="419" r:id="rId20"/>
    <p:sldId id="357" r:id="rId21"/>
    <p:sldId id="358" r:id="rId22"/>
    <p:sldId id="402" r:id="rId23"/>
    <p:sldId id="360" r:id="rId24"/>
    <p:sldId id="361" r:id="rId25"/>
    <p:sldId id="362" r:id="rId26"/>
    <p:sldId id="363" r:id="rId27"/>
    <p:sldId id="364" r:id="rId28"/>
    <p:sldId id="365" r:id="rId29"/>
    <p:sldId id="403" r:id="rId30"/>
    <p:sldId id="404" r:id="rId31"/>
    <p:sldId id="405" r:id="rId32"/>
    <p:sldId id="406" r:id="rId33"/>
    <p:sldId id="407" r:id="rId34"/>
    <p:sldId id="408" r:id="rId35"/>
    <p:sldId id="411" r:id="rId36"/>
    <p:sldId id="412" r:id="rId37"/>
    <p:sldId id="413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4" r:id="rId46"/>
    <p:sldId id="414" r:id="rId47"/>
    <p:sldId id="386" r:id="rId48"/>
    <p:sldId id="387" r:id="rId49"/>
    <p:sldId id="388" r:id="rId50"/>
    <p:sldId id="389" r:id="rId51"/>
    <p:sldId id="390" r:id="rId52"/>
    <p:sldId id="391" r:id="rId53"/>
    <p:sldId id="415" r:id="rId54"/>
    <p:sldId id="416" r:id="rId55"/>
    <p:sldId id="393" r:id="rId56"/>
    <p:sldId id="417" r:id="rId57"/>
    <p:sldId id="395" r:id="rId58"/>
    <p:sldId id="396" r:id="rId59"/>
    <p:sldId id="418" r:id="rId60"/>
    <p:sldId id="398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00000"/>
    <a:srgbClr val="003300"/>
    <a:srgbClr val="660033"/>
    <a:srgbClr val="800000"/>
    <a:srgbClr val="663300"/>
    <a:srgbClr val="99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3" autoAdjust="0"/>
    <p:restoredTop sz="93110" autoAdjust="0"/>
  </p:normalViewPr>
  <p:slideViewPr>
    <p:cSldViewPr>
      <p:cViewPr varScale="1">
        <p:scale>
          <a:sx n="65" d="100"/>
          <a:sy n="65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D43E-74A5-45FA-8BBC-8A4AC84AEFF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DFE1-EF62-4501-8485-88B90735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8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3AA30-1BDF-4AD0-9F84-564D596FA5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4B41D-EE37-4776-B241-B73ACF1F6C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0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5F22E-1975-4FF0-9831-288425868B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25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83E3-8910-43A2-A535-7C92D3FF5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7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3DEF9-A013-4C4D-A76B-F894E2D2F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1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D60B-9D2E-4081-A0E9-5A6ACDB73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9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8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815D-BAFC-4019-95A9-FA5FBD2A6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7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D9D1-60F1-4B1F-89D5-9B0B7976B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65163-5609-43ED-95E5-149392A3E7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A3D15-2F3E-4638-B070-D1BAA579E5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2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1A311-99DF-475F-8A7A-DDEDECA1C8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5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CC130-D48B-4B16-BE6B-65C374721C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2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820D1-4941-402F-B9CF-501CEB431A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9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969527-B382-47AF-8BE7-CBB897A699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u="sng" dirty="0">
                <a:solidFill>
                  <a:srgbClr val="CC3300"/>
                </a:solidFill>
              </a:rPr>
              <a:t>Раздел </a:t>
            </a:r>
            <a:r>
              <a:rPr lang="en-US" sz="4400" u="sng" dirty="0">
                <a:solidFill>
                  <a:srgbClr val="CC3300"/>
                </a:solidFill>
              </a:rPr>
              <a:t>II</a:t>
            </a:r>
            <a:r>
              <a:rPr lang="ru-RU" sz="4400" dirty="0" smtClean="0">
                <a:solidFill>
                  <a:srgbClr val="CC3300"/>
                </a:solidFill>
              </a:rPr>
              <a:t>.</a:t>
            </a:r>
            <a:br>
              <a:rPr lang="ru-RU" sz="4400" dirty="0" smtClean="0">
                <a:solidFill>
                  <a:srgbClr val="CC3300"/>
                </a:solidFill>
              </a:rPr>
            </a:br>
            <a:r>
              <a:rPr lang="ru-RU" sz="8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712788" indent="-620713" algn="l">
              <a:spcBef>
                <a:spcPct val="50000"/>
              </a:spcBef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КОРМОВ</a:t>
            </a:r>
          </a:p>
          <a:p>
            <a:pPr marL="712788" indent="-620713" algn="l">
              <a:spcBef>
                <a:spcPct val="50000"/>
              </a:spcBef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ЗЕЛЕНЫЕ КОРМА</a:t>
            </a:r>
          </a:p>
          <a:p>
            <a:pPr marL="712788" indent="-620713" algn="l">
              <a:spcBef>
                <a:spcPct val="50000"/>
              </a:spcBef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КОРНЕКЛУБНЕПЛОДЫ </a:t>
            </a:r>
          </a:p>
          <a:p>
            <a:pPr marL="712788" indent="-620713" algn="l">
              <a:spcBef>
                <a:spcPct val="50000"/>
              </a:spcBef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БАХЧЕВЫЕ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17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07952" y="44451"/>
            <a:ext cx="889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</a:pPr>
            <a:r>
              <a:rPr lang="ru-RU" b="1">
                <a:solidFill>
                  <a:srgbClr val="FF0000"/>
                </a:solidFill>
              </a:rPr>
              <a:t>4.</a:t>
            </a:r>
            <a:r>
              <a:rPr lang="ru-RU" b="1"/>
              <a:t> </a:t>
            </a:r>
            <a:r>
              <a:rPr lang="ru-RU" b="1">
                <a:solidFill>
                  <a:srgbClr val="000099"/>
                </a:solidFill>
              </a:rPr>
              <a:t>Видовые и сортовые особенности</a:t>
            </a:r>
          </a:p>
        </p:txBody>
      </p:sp>
      <p:graphicFrame>
        <p:nvGraphicFramePr>
          <p:cNvPr id="90378" name="Group 266"/>
          <p:cNvGraphicFramePr>
            <a:graphicFrameLocks noGrp="1"/>
          </p:cNvGraphicFramePr>
          <p:nvPr>
            <p:ph sz="half" idx="1"/>
          </p:nvPr>
        </p:nvGraphicFramePr>
        <p:xfrm>
          <a:off x="539752" y="981076"/>
          <a:ext cx="7991475" cy="2713026"/>
        </p:xfrm>
        <a:graphic>
          <a:graphicData uri="http://schemas.openxmlformats.org/drawingml/2006/table">
            <a:tbl>
              <a:tblPr/>
              <a:tblGrid>
                <a:gridCol w="3527425"/>
                <a:gridCol w="4464050"/>
              </a:tblGrid>
              <a:tr h="701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Содержание протеина в сухом веществе, %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Трава люцерны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Трава клевера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Трава кукурузы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Трава пшеницы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Трава овса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379" name="Group 26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0215127"/>
              </p:ext>
            </p:extLst>
          </p:nvPr>
        </p:nvGraphicFramePr>
        <p:xfrm>
          <a:off x="539752" y="4149725"/>
          <a:ext cx="7993063" cy="2011680"/>
        </p:xfrm>
        <a:graphic>
          <a:graphicData uri="http://schemas.openxmlformats.org/drawingml/2006/table">
            <a:tbl>
              <a:tblPr/>
              <a:tblGrid>
                <a:gridCol w="4140200"/>
                <a:gridCol w="3852863"/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Содержание в сухом веществе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Зерно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кукурузы в среднем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Лизин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2,9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ОПЕЙК-2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Лизин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4,9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Свекла: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кормовая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Сахара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442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сахарная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Сахара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702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10" name="Text Box 264"/>
          <p:cNvSpPr txBox="1">
            <a:spLocks noChangeArrowheads="1"/>
          </p:cNvSpPr>
          <p:nvPr/>
        </p:nvSpPr>
        <p:spPr bwMode="auto">
          <a:xfrm>
            <a:off x="2700340" y="3692525"/>
            <a:ext cx="4033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u="sng">
                <a:solidFill>
                  <a:srgbClr val="C00000"/>
                </a:solidFill>
              </a:rPr>
              <a:t>Сортовые особенности</a:t>
            </a:r>
          </a:p>
        </p:txBody>
      </p:sp>
      <p:sp>
        <p:nvSpPr>
          <p:cNvPr id="11311" name="Text Box 265"/>
          <p:cNvSpPr txBox="1">
            <a:spLocks noChangeArrowheads="1"/>
          </p:cNvSpPr>
          <p:nvPr/>
        </p:nvSpPr>
        <p:spPr bwMode="auto">
          <a:xfrm>
            <a:off x="2700340" y="404813"/>
            <a:ext cx="4033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u="sng">
                <a:solidFill>
                  <a:srgbClr val="C00000"/>
                </a:solidFill>
              </a:rPr>
              <a:t>Видовые особенности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D9D1-60F1-4B1F-89D5-9B0B7976B77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68313" y="404814"/>
            <a:ext cx="78486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defRPr/>
            </a:pPr>
            <a:r>
              <a:rPr lang="ru-RU" b="1" dirty="0" smtClean="0">
                <a:solidFill>
                  <a:srgbClr val="FF0000"/>
                </a:solidFill>
              </a:rPr>
              <a:t>5.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Агротехника</a:t>
            </a:r>
          </a:p>
        </p:txBody>
      </p:sp>
      <p:graphicFrame>
        <p:nvGraphicFramePr>
          <p:cNvPr id="89190" name="Group 102"/>
          <p:cNvGraphicFramePr>
            <a:graphicFrameLocks noGrp="1"/>
          </p:cNvGraphicFramePr>
          <p:nvPr>
            <p:ph sz="half" idx="1"/>
          </p:nvPr>
        </p:nvGraphicFramePr>
        <p:xfrm>
          <a:off x="466727" y="947738"/>
          <a:ext cx="8353425" cy="2011680"/>
        </p:xfrm>
        <a:graphic>
          <a:graphicData uri="http://schemas.openxmlformats.org/drawingml/2006/table">
            <a:tbl>
              <a:tblPr/>
              <a:tblGrid>
                <a:gridCol w="4252913"/>
                <a:gridCol w="4100512"/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Содержание в сухом веществе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Кукуруза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пунктирный посев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Сырая клетчатка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285 г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квадратно-гнездовой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Сырая клетчатка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365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Кукуруза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пунктирный посев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Сырой протеин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109 г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квадратно-гнездовой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Сырой протеин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95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210" name="Group 122"/>
          <p:cNvGraphicFramePr>
            <a:graphicFrameLocks noGrp="1"/>
          </p:cNvGraphicFramePr>
          <p:nvPr>
            <p:ph sz="half" idx="2"/>
          </p:nvPr>
        </p:nvGraphicFramePr>
        <p:xfrm>
          <a:off x="468315" y="4076700"/>
          <a:ext cx="8351837" cy="2011680"/>
        </p:xfrm>
        <a:graphic>
          <a:graphicData uri="http://schemas.openxmlformats.org/drawingml/2006/table">
            <a:tbl>
              <a:tblPr/>
              <a:tblGrid>
                <a:gridCol w="4670425"/>
                <a:gridCol w="3681412"/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Содержание в сухом веществе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Клевер красный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бутонизация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Сырой протеин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205 г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полное цветение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Сырой протеин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174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Клевер красный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бутонизация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Сырая клетчатка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220 г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полное цветение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Сырая клетчатка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250 г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87" name="Text Box 45"/>
          <p:cNvSpPr txBox="1">
            <a:spLocks noChangeArrowheads="1"/>
          </p:cNvSpPr>
          <p:nvPr/>
        </p:nvSpPr>
        <p:spPr bwMode="auto">
          <a:xfrm>
            <a:off x="539750" y="3405188"/>
            <a:ext cx="78486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defRPr/>
            </a:pPr>
            <a:r>
              <a:rPr lang="ru-RU" b="1" dirty="0" smtClean="0">
                <a:solidFill>
                  <a:srgbClr val="FF0000"/>
                </a:solidFill>
              </a:rPr>
              <a:t>6.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вегетации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D9D1-60F1-4B1F-89D5-9B0B7976B77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468313" y="260351"/>
            <a:ext cx="78486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defRPr/>
            </a:pPr>
            <a:r>
              <a:rPr lang="ru-RU" b="1" dirty="0" smtClean="0">
                <a:solidFill>
                  <a:srgbClr val="FF0000"/>
                </a:solidFill>
              </a:rPr>
              <a:t>7.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заготовки кормов</a:t>
            </a:r>
          </a:p>
        </p:txBody>
      </p:sp>
      <p:graphicFrame>
        <p:nvGraphicFramePr>
          <p:cNvPr id="91291" name="Group 155"/>
          <p:cNvGraphicFramePr>
            <a:graphicFrameLocks noGrp="1"/>
          </p:cNvGraphicFramePr>
          <p:nvPr>
            <p:ph sz="half" idx="1"/>
          </p:nvPr>
        </p:nvGraphicFramePr>
        <p:xfrm>
          <a:off x="395290" y="692150"/>
          <a:ext cx="8353425" cy="2322576"/>
        </p:xfrm>
        <a:graphic>
          <a:graphicData uri="http://schemas.openxmlformats.org/drawingml/2006/table">
            <a:tbl>
              <a:tblPr/>
              <a:tblGrid>
                <a:gridCol w="5148262"/>
                <a:gridCol w="1603375"/>
                <a:gridCol w="1601788"/>
              </a:tblGrid>
              <a:tr h="713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Сырой протеин,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Каротин, мг/кг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Сено люцерны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традиционный способ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активное вентилирование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Травяная мука из люцерны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Сенаж из люцерны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(в сухом веществе)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319" name="Group 18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0150100"/>
              </p:ext>
            </p:extLst>
          </p:nvPr>
        </p:nvGraphicFramePr>
        <p:xfrm>
          <a:off x="395290" y="3860801"/>
          <a:ext cx="8353425" cy="1517961"/>
        </p:xfrm>
        <a:graphic>
          <a:graphicData uri="http://schemas.openxmlformats.org/drawingml/2006/table">
            <a:tbl>
              <a:tblPr/>
              <a:tblGrid>
                <a:gridCol w="4824412"/>
                <a:gridCol w="1955800"/>
                <a:gridCol w="1573213"/>
              </a:tblGrid>
              <a:tr h="71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Срок хранения, мес.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Каротин, мг/кг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Сено люцерны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россыпью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прессованное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41" name="Text Box 114"/>
          <p:cNvSpPr txBox="1">
            <a:spLocks noChangeArrowheads="1"/>
          </p:cNvSpPr>
          <p:nvPr/>
        </p:nvSpPr>
        <p:spPr bwMode="auto">
          <a:xfrm>
            <a:off x="539750" y="3284538"/>
            <a:ext cx="78486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ru-RU" b="1">
                <a:solidFill>
                  <a:srgbClr val="FF0000"/>
                </a:solidFill>
              </a:rPr>
              <a:t>8.</a:t>
            </a:r>
            <a:r>
              <a:rPr lang="ru-RU" b="1"/>
              <a:t> </a:t>
            </a:r>
            <a:r>
              <a:rPr lang="ru-RU" b="1">
                <a:solidFill>
                  <a:srgbClr val="000099"/>
                </a:solidFill>
              </a:rPr>
              <a:t>Способы хранения кормов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D9D1-60F1-4B1F-89D5-9B0B7976B77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496300" cy="4114800"/>
          </a:xfrm>
        </p:spPr>
        <p:txBody>
          <a:bodyPr/>
          <a:lstStyle/>
          <a:p>
            <a:pPr marL="609600" indent="-609600" eaLnBrk="1" hangingPunct="1">
              <a:spcBef>
                <a:spcPct val="40000"/>
              </a:spcBef>
              <a:buFontTx/>
              <a:buAutoNum type="arabicPeriod"/>
            </a:pPr>
            <a:r>
              <a:rPr lang="ru-RU" b="1" smtClean="0">
                <a:solidFill>
                  <a:srgbClr val="003300"/>
                </a:solidFill>
              </a:rPr>
              <a:t> </a:t>
            </a:r>
            <a:r>
              <a:rPr lang="ru-RU" b="1" smtClean="0">
                <a:solidFill>
                  <a:srgbClr val="000099"/>
                </a:solidFill>
              </a:rPr>
              <a:t>Химический состав и питательность зеленых кормов</a:t>
            </a:r>
          </a:p>
          <a:p>
            <a:pPr marL="609600" indent="-609600" eaLnBrk="1" hangingPunct="1">
              <a:spcBef>
                <a:spcPct val="40000"/>
              </a:spcBef>
              <a:buFontTx/>
              <a:buAutoNum type="arabicPeriod"/>
            </a:pPr>
            <a:r>
              <a:rPr lang="ru-RU" b="1" smtClean="0">
                <a:solidFill>
                  <a:srgbClr val="000099"/>
                </a:solidFill>
              </a:rPr>
              <a:t>Характеристика основных посевных зеленых кормов и их использование</a:t>
            </a:r>
          </a:p>
          <a:p>
            <a:pPr marL="609600" indent="-609600" eaLnBrk="1" hangingPunct="1">
              <a:spcBef>
                <a:spcPct val="40000"/>
              </a:spcBef>
              <a:buFontTx/>
              <a:buAutoNum type="arabicPeriod"/>
            </a:pPr>
            <a:r>
              <a:rPr lang="ru-RU" b="1" smtClean="0">
                <a:solidFill>
                  <a:srgbClr val="000099"/>
                </a:solidFill>
              </a:rPr>
              <a:t>Характеристика естественных и культурных пастбищ, их использование</a:t>
            </a:r>
          </a:p>
          <a:p>
            <a:pPr marL="609600" indent="-609600" eaLnBrk="1" hangingPunct="1">
              <a:spcBef>
                <a:spcPct val="40000"/>
              </a:spcBef>
              <a:buFontTx/>
              <a:buAutoNum type="arabicPeriod"/>
            </a:pPr>
            <a:r>
              <a:rPr lang="ru-RU" b="1" smtClean="0">
                <a:solidFill>
                  <a:srgbClr val="000099"/>
                </a:solidFill>
              </a:rPr>
              <a:t>Зеленый конвейер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44451"/>
            <a:ext cx="86423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ЗЕЛЕНЫЕ КОРМА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255589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</a:rPr>
              <a:t>I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rgbClr val="990000"/>
                </a:solidFill>
              </a:rPr>
              <a:t>ХИМИЧЕСКИЙ </a:t>
            </a:r>
            <a:r>
              <a:rPr lang="ru-RU" sz="2800" b="1" dirty="0">
                <a:solidFill>
                  <a:srgbClr val="990000"/>
                </a:solidFill>
              </a:rPr>
              <a:t>СОСТАВ И ПИТАТЕЛЬНОСТЬ ЗЕЛЕНЫХ КОРМОВ</a:t>
            </a:r>
          </a:p>
          <a:p>
            <a:pPr lvl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Зеленым кормом</a:t>
            </a:r>
            <a:r>
              <a:rPr lang="ru-RU" sz="3200" dirty="0">
                <a:solidFill>
                  <a:srgbClr val="FF0000"/>
                </a:solidFill>
              </a:rPr>
              <a:t> (</a:t>
            </a:r>
            <a:r>
              <a:rPr lang="ru-RU" sz="3200" b="1" dirty="0">
                <a:solidFill>
                  <a:srgbClr val="FF0000"/>
                </a:solidFill>
              </a:rPr>
              <a:t>З/К)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rgbClr val="000099"/>
                </a:solidFill>
              </a:rPr>
              <a:t>называется надземная масса зеленых кормовых растений, скармливаемая животным в свежем виде.</a:t>
            </a:r>
          </a:p>
          <a:p>
            <a:pPr lvl="1">
              <a:defRPr/>
            </a:pPr>
            <a:endParaRPr lang="ru-RU" sz="3200" b="1" dirty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ru-RU" sz="3200" b="1" dirty="0">
                <a:solidFill>
                  <a:srgbClr val="000099"/>
                </a:solidFill>
              </a:rPr>
              <a:t>К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з/к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rgbClr val="000099"/>
                </a:solidFill>
              </a:rPr>
              <a:t>относятся травы лугов и пастбищ, сеяные злаковые и бобовые культуры, ботва </a:t>
            </a:r>
            <a:r>
              <a:rPr lang="ru-RU" sz="3200" b="1" dirty="0" err="1">
                <a:solidFill>
                  <a:srgbClr val="000099"/>
                </a:solidFill>
              </a:rPr>
              <a:t>корнеклубнеплодов</a:t>
            </a:r>
            <a:r>
              <a:rPr lang="ru-RU" sz="3200" b="1" dirty="0">
                <a:solidFill>
                  <a:srgbClr val="000099"/>
                </a:solidFill>
              </a:rPr>
              <a:t> и бахчевых, гидропонный корм.</a:t>
            </a:r>
          </a:p>
          <a:p>
            <a:pPr lvl="1">
              <a:defRPr/>
            </a:pPr>
            <a:r>
              <a:rPr lang="ru-RU" sz="3200" b="1" dirty="0">
                <a:solidFill>
                  <a:srgbClr val="000099"/>
                </a:solidFill>
              </a:rPr>
              <a:t>Вода</a:t>
            </a:r>
            <a:r>
              <a:rPr lang="ru-RU" sz="3200" dirty="0">
                <a:solidFill>
                  <a:srgbClr val="000099"/>
                </a:solidFill>
              </a:rPr>
              <a:t> –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65-85</a:t>
            </a:r>
            <a:r>
              <a:rPr lang="ru-RU" sz="3200" dirty="0">
                <a:solidFill>
                  <a:srgbClr val="FF3300"/>
                </a:solidFill>
              </a:rPr>
              <a:t> </a:t>
            </a:r>
            <a:r>
              <a:rPr lang="ru-RU" sz="3200" b="1" dirty="0">
                <a:solidFill>
                  <a:srgbClr val="000099"/>
                </a:solidFill>
              </a:rPr>
              <a:t>% (от фазы вегетации).</a:t>
            </a:r>
          </a:p>
          <a:p>
            <a:pPr algn="ctr">
              <a:defRPr/>
            </a:pP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110051" y="522973"/>
            <a:ext cx="9364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ХИМИЧЕСКИЙ СОСТАВ ЗЕЛЕНЫХ КОРМОВ </a:t>
            </a:r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(%)</a:t>
            </a:r>
            <a:endParaRPr lang="ru-RU" sz="3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310782"/>
              </p:ext>
            </p:extLst>
          </p:nvPr>
        </p:nvGraphicFramePr>
        <p:xfrm>
          <a:off x="251523" y="1600202"/>
          <a:ext cx="8640959" cy="4480384"/>
        </p:xfrm>
        <a:graphic>
          <a:graphicData uri="http://schemas.openxmlformats.org/drawingml/2006/table">
            <a:tbl>
              <a:tblPr/>
              <a:tblGrid>
                <a:gridCol w="2203474"/>
                <a:gridCol w="1512146"/>
                <a:gridCol w="1360932"/>
                <a:gridCol w="907288"/>
                <a:gridCol w="1134110"/>
                <a:gridCol w="1523009"/>
              </a:tblGrid>
              <a:tr h="36574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</a:p>
                  </a:txBody>
                  <a:tcPr marL="85318" marR="85318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естественных сенокосов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злаково-полынного пастбища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люцерны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долголетнего культурного пастбища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протеин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клетчатка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бэв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кальций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каротин, мг в 1 кг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50-75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60-70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60-90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318" marR="85318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3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555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990000"/>
              </a:solidFill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323850" y="347734"/>
            <a:ext cx="8820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ПИТАТЕЛЬНОСТЬ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ТРАВ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РАЗНЫЕ ФАЗЫ РАЗВИТИЯ РАСТЕНИЙ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0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58831"/>
              </p:ext>
            </p:extLst>
          </p:nvPr>
        </p:nvGraphicFramePr>
        <p:xfrm>
          <a:off x="180977" y="796925"/>
          <a:ext cx="8748713" cy="5883655"/>
        </p:xfrm>
        <a:graphic>
          <a:graphicData uri="http://schemas.openxmlformats.org/drawingml/2006/table">
            <a:tbl>
              <a:tblPr/>
              <a:tblGrid>
                <a:gridCol w="3509963"/>
                <a:gridCol w="1457124"/>
                <a:gridCol w="1656184"/>
                <a:gridCol w="2125442"/>
              </a:tblGrid>
              <a:tr h="7132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Фаза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Концентрация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 кг сухого вещества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Переваримость,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ЭНЕРГИИ, МДж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ПРОТЕИНА,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4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Травостой с преобладанием злаков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колошения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колошение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цветения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цветение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образования семян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4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Травостой с преобладанием бобовых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бутонизации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Полная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бутонизация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цветения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цветение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382588" y="2277955"/>
            <a:ext cx="8221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СОДЕРЖАНИЕ ВАЖНЕЙШИХ АМИНОКИСЛОТ В ЗЕЛЕНЫХ КОРМАХ</a:t>
            </a:r>
            <a:endParaRPr lang="ru-RU" sz="18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ru-RU" sz="1800" b="1" u="sng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13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33452"/>
              </p:ext>
            </p:extLst>
          </p:nvPr>
        </p:nvGraphicFramePr>
        <p:xfrm>
          <a:off x="144463" y="2790827"/>
          <a:ext cx="8820150" cy="3665449"/>
        </p:xfrm>
        <a:graphic>
          <a:graphicData uri="http://schemas.openxmlformats.org/drawingml/2006/table">
            <a:tbl>
              <a:tblPr/>
              <a:tblGrid>
                <a:gridCol w="4587875"/>
                <a:gridCol w="1057275"/>
                <a:gridCol w="1058862"/>
                <a:gridCol w="1057275"/>
                <a:gridCol w="1058863"/>
              </a:tblGrid>
              <a:tr h="5512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Корм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 кг, г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8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Злаково-разнотравное пастбище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1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1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1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Люцерна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1" y="455230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215900" y="676276"/>
            <a:ext cx="88201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ru-RU" sz="2800" b="1">
                <a:solidFill>
                  <a:srgbClr val="000099"/>
                </a:solidFill>
              </a:rPr>
              <a:t>Протеин </a:t>
            </a:r>
            <a:r>
              <a:rPr lang="ru-RU" sz="2800" b="1"/>
              <a:t>– </a:t>
            </a:r>
            <a:r>
              <a:rPr lang="ru-RU" sz="2800" b="1">
                <a:solidFill>
                  <a:srgbClr val="C00000"/>
                </a:solidFill>
              </a:rPr>
              <a:t>2,5-6,0 %</a:t>
            </a:r>
            <a:r>
              <a:rPr lang="ru-RU" sz="2800" b="1">
                <a:solidFill>
                  <a:schemeClr val="accent2"/>
                </a:solidFill>
              </a:rPr>
              <a:t> </a:t>
            </a:r>
            <a:r>
              <a:rPr lang="ru-RU" sz="2800" b="1">
                <a:solidFill>
                  <a:srgbClr val="000099"/>
                </a:solidFill>
              </a:rPr>
              <a:t>(белки, аминокислоты, амиды, органические основания, нитраты, нитриты).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492126"/>
            <a:ext cx="9144000" cy="616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000" lvl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/>
              <a:t>–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 –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2,0% </a:t>
            </a:r>
            <a:r>
              <a:rPr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(или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4-5%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СВ</a:t>
            </a:r>
            <a:r>
              <a:rPr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3300"/>
                </a:solidFill>
              </a:rPr>
              <a:t>(ненасыщенные незаменимые жирные кислоты – </a:t>
            </a:r>
            <a:r>
              <a:rPr lang="ru-RU" sz="2800" b="1" dirty="0" err="1">
                <a:solidFill>
                  <a:srgbClr val="003300"/>
                </a:solidFill>
              </a:rPr>
              <a:t>линолевая</a:t>
            </a:r>
            <a:r>
              <a:rPr lang="ru-RU" sz="2800" b="1" dirty="0">
                <a:solidFill>
                  <a:srgbClr val="003300"/>
                </a:solidFill>
              </a:rPr>
              <a:t>, линоленовая, арахидоновая)</a:t>
            </a:r>
          </a:p>
          <a:p>
            <a:pPr marL="288000"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Углеводы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003300"/>
                </a:solidFill>
              </a:rPr>
              <a:t>(клетчатка, БЭВ), изменение содержания по фазам.</a:t>
            </a:r>
          </a:p>
          <a:p>
            <a:pPr marL="288000">
              <a:defRPr/>
            </a:pPr>
            <a:r>
              <a:rPr lang="ru-RU" sz="2800" b="1" dirty="0">
                <a:solidFill>
                  <a:srgbClr val="003300"/>
                </a:solidFill>
              </a:rPr>
              <a:t>Несбалансированность – углеводы : протеин.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Клетчатка</a:t>
            </a:r>
            <a:r>
              <a:rPr lang="ru-RU" sz="2800" b="1" dirty="0"/>
              <a:t> – </a:t>
            </a:r>
            <a:r>
              <a:rPr lang="ru-RU" sz="2800" b="1" dirty="0" smtClean="0">
                <a:solidFill>
                  <a:srgbClr val="FF3300"/>
                </a:solidFill>
              </a:rPr>
              <a:t>6-13</a:t>
            </a:r>
            <a:r>
              <a:rPr lang="ru-RU" sz="2800" b="1" dirty="0" smtClean="0"/>
              <a:t> </a:t>
            </a:r>
            <a:r>
              <a:rPr lang="ru-RU" sz="2800" b="1" dirty="0"/>
              <a:t>%</a:t>
            </a:r>
          </a:p>
          <a:p>
            <a:pPr marL="288000"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БЭВ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/>
              <a:t>– </a:t>
            </a:r>
            <a:r>
              <a:rPr lang="ru-RU" sz="2800" b="1" dirty="0">
                <a:solidFill>
                  <a:srgbClr val="FF3300"/>
                </a:solidFill>
              </a:rPr>
              <a:t>9-35</a:t>
            </a:r>
            <a:r>
              <a:rPr lang="ru-RU" sz="2800" b="1" dirty="0"/>
              <a:t> % </a:t>
            </a:r>
            <a:r>
              <a:rPr lang="ru-RU" sz="2800" b="1" dirty="0">
                <a:solidFill>
                  <a:srgbClr val="003300"/>
                </a:solidFill>
              </a:rPr>
              <a:t>(крахмал, сахара) </a:t>
            </a:r>
            <a:r>
              <a:rPr lang="ru-RU" sz="1800" b="1" dirty="0">
                <a:solidFill>
                  <a:srgbClr val="003300"/>
                </a:solidFill>
              </a:rPr>
              <a:t>(</a:t>
            </a:r>
            <a:r>
              <a:rPr lang="ru-RU" sz="1800" b="1" dirty="0">
                <a:solidFill>
                  <a:srgbClr val="C00000"/>
                </a:solidFill>
              </a:rPr>
              <a:t>См. сахар Сл.19</a:t>
            </a:r>
            <a:r>
              <a:rPr lang="ru-RU" sz="1800" b="1" dirty="0">
                <a:solidFill>
                  <a:srgbClr val="003300"/>
                </a:solidFill>
              </a:rPr>
              <a:t>).</a:t>
            </a:r>
          </a:p>
          <a:p>
            <a:pPr marL="288000">
              <a:spcBef>
                <a:spcPts val="1200"/>
              </a:spcBef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Минеральные вещества –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табл.</a:t>
            </a:r>
          </a:p>
          <a:p>
            <a:pPr marL="288000">
              <a:spcBef>
                <a:spcPts val="1200"/>
              </a:spcBef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Каротин</a:t>
            </a:r>
            <a:r>
              <a:rPr lang="ru-RU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l-GR" sz="2800" b="1" dirty="0">
                <a:solidFill>
                  <a:srgbClr val="FF0000"/>
                </a:solidFill>
              </a:rPr>
              <a:t>ά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el-GR" sz="2800" b="1" u="sng" dirty="0">
                <a:solidFill>
                  <a:srgbClr val="FF0000"/>
                </a:solidFill>
              </a:rPr>
              <a:t>β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rgbClr val="FF0000"/>
                </a:solidFill>
              </a:rPr>
              <a:t>γ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ru-RU" sz="2800" b="1" dirty="0"/>
              <a:t>– </a:t>
            </a:r>
            <a:r>
              <a:rPr lang="ru-RU" sz="2800" b="1" dirty="0">
                <a:solidFill>
                  <a:srgbClr val="FF3300"/>
                </a:solidFill>
              </a:rPr>
              <a:t>30-50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003300"/>
                </a:solidFill>
              </a:rPr>
              <a:t>(</a:t>
            </a:r>
            <a:r>
              <a:rPr lang="ru-RU" sz="2800" b="1" dirty="0" err="1">
                <a:solidFill>
                  <a:srgbClr val="003300"/>
                </a:solidFill>
              </a:rPr>
              <a:t>зл</a:t>
            </a:r>
            <a:r>
              <a:rPr lang="ru-RU" sz="2800" b="1" dirty="0">
                <a:solidFill>
                  <a:srgbClr val="003300"/>
                </a:solidFill>
              </a:rPr>
              <a:t>.) </a:t>
            </a:r>
            <a:r>
              <a:rPr lang="ru-RU" sz="2800" b="1" dirty="0"/>
              <a:t>– </a:t>
            </a:r>
            <a:r>
              <a:rPr lang="ru-RU" sz="2800" b="1" dirty="0">
                <a:solidFill>
                  <a:srgbClr val="FF3300"/>
                </a:solidFill>
              </a:rPr>
              <a:t>40-60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003300"/>
                </a:solidFill>
              </a:rPr>
              <a:t>(боб.) </a:t>
            </a:r>
            <a:r>
              <a:rPr lang="ru-RU" sz="2800" b="1" dirty="0">
                <a:solidFill>
                  <a:srgbClr val="C00000"/>
                </a:solidFill>
              </a:rPr>
              <a:t>мг/кг</a:t>
            </a:r>
          </a:p>
          <a:p>
            <a:pPr marL="288000"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(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эргостерин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</a:t>
            </a:r>
            <a:r>
              <a:rPr lang="ru-RU" sz="2800" b="1" baseline="-25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baseline="-25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lvl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Вит. Е (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dirty="0"/>
              <a:t>- </a:t>
            </a:r>
            <a:r>
              <a:rPr lang="ru-RU" sz="3200" b="1" dirty="0">
                <a:solidFill>
                  <a:srgbClr val="FF3300"/>
                </a:solidFill>
              </a:rPr>
              <a:t>40-55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003300"/>
                </a:solidFill>
              </a:rPr>
              <a:t>мг/ кг</a:t>
            </a:r>
            <a:r>
              <a:rPr lang="ru-RU" sz="3200" b="1" dirty="0" smtClean="0">
                <a:solidFill>
                  <a:srgbClr val="003300"/>
                </a:solidFill>
              </a:rPr>
              <a:t>, гр</a:t>
            </a: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В, С</a:t>
            </a:r>
          </a:p>
          <a:p>
            <a:pPr marL="179388" lvl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Фитоэстрогены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cs typeface="Times New Roman" pitchFamily="18" charset="0"/>
              </a:rPr>
              <a:t>Содержание сахара в зеленых кормах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5084763"/>
        </p:xfrm>
        <a:graphic>
          <a:graphicData uri="http://schemas.openxmlformats.org/drawingml/2006/table">
            <a:tbl>
              <a:tblPr/>
              <a:tblGrid>
                <a:gridCol w="5931452"/>
                <a:gridCol w="2298147"/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КОРМА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Сахара в 1 кг корма, г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Трава естественная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Суданка - зеленая трава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 по появлению початков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молочно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восковой спелости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 восковой спелости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Овес молочной спелости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Рожь – зеленая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Люцерна зеленая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Горох зеленый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2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85000" lnSpcReduction="20000"/>
          </a:bodyPr>
          <a:lstStyle/>
          <a:p>
            <a:pPr marL="45720" indent="0" algn="just">
              <a:spcBef>
                <a:spcPct val="50000"/>
              </a:spcBef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Кормами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называют все продукты растительного, животного, микробного происхождения, а также и минеральные подкормки, которые при скармливании обеспечивают проявление нормальных физиологических функций животных и высокое качество получаемой от них продукции.</a:t>
            </a:r>
          </a:p>
          <a:p>
            <a:pPr marL="45720" indent="0" algn="ctr">
              <a:spcBef>
                <a:spcPct val="50000"/>
              </a:spcBef>
              <a:buNone/>
              <a:defRPr/>
            </a:pPr>
            <a:endParaRPr lang="ru-RU" b="1" dirty="0"/>
          </a:p>
          <a:p>
            <a:pPr marL="45720" indent="0">
              <a:spcBef>
                <a:spcPct val="50000"/>
              </a:spcBef>
              <a:buNone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Под</a:t>
            </a:r>
            <a:r>
              <a:rPr lang="ru-RU" b="1" dirty="0">
                <a:solidFill>
                  <a:srgbClr val="FF33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кормовыми добавками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понимают любые добавки к рациону, регулирующие количество и соотношение в нем питательных и биологически активных веществ, а также обеспечивающие здоровье и наивысшую продуктивность животных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332656"/>
            <a:ext cx="820891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/>
              <a:t>В </a:t>
            </a:r>
            <a:r>
              <a:rPr lang="ru-RU" sz="3000" b="1" dirty="0">
                <a:solidFill>
                  <a:srgbClr val="000099"/>
                </a:solidFill>
              </a:rPr>
              <a:t>1 кг </a:t>
            </a:r>
            <a:r>
              <a:rPr lang="ru-RU" sz="3000" b="1" dirty="0" smtClean="0">
                <a:solidFill>
                  <a:srgbClr val="000099"/>
                </a:solidFill>
              </a:rPr>
              <a:t>травы: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ЭКЕ </a:t>
            </a:r>
            <a:r>
              <a:rPr lang="ru-RU" sz="3000" b="1" dirty="0" smtClean="0">
                <a:solidFill>
                  <a:srgbClr val="FF3300"/>
                </a:solidFill>
              </a:rPr>
              <a:t>0,14-0,32</a:t>
            </a:r>
            <a:r>
              <a:rPr lang="ru-RU" sz="3000" b="1" dirty="0" smtClean="0">
                <a:solidFill>
                  <a:srgbClr val="000099"/>
                </a:solidFill>
              </a:rPr>
              <a:t>, </a:t>
            </a:r>
            <a:r>
              <a:rPr lang="ru-RU" sz="3000" b="1" dirty="0" smtClean="0">
                <a:solidFill>
                  <a:srgbClr val="000099"/>
                </a:solidFill>
              </a:rPr>
              <a:t>ОЭ </a:t>
            </a:r>
            <a:r>
              <a:rPr lang="ru-RU" sz="3000" b="1" dirty="0">
                <a:solidFill>
                  <a:srgbClr val="000099"/>
                </a:solidFill>
              </a:rPr>
              <a:t>– </a:t>
            </a:r>
            <a:r>
              <a:rPr lang="ru-RU" sz="3000" b="1" dirty="0">
                <a:solidFill>
                  <a:srgbClr val="FF3300"/>
                </a:solidFill>
              </a:rPr>
              <a:t>1,4 - 3,2</a:t>
            </a:r>
            <a:r>
              <a:rPr lang="ru-RU" sz="3000" b="1" dirty="0"/>
              <a:t> </a:t>
            </a:r>
            <a:r>
              <a:rPr lang="ru-RU" sz="3000" b="1" dirty="0" smtClean="0">
                <a:solidFill>
                  <a:srgbClr val="000099"/>
                </a:solidFill>
              </a:rPr>
              <a:t>М</a:t>
            </a:r>
            <a:r>
              <a:rPr lang="ru-RU" sz="2800" b="1" dirty="0" smtClean="0">
                <a:solidFill>
                  <a:srgbClr val="000099"/>
                </a:solidFill>
              </a:rPr>
              <a:t>Дж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ПП </a:t>
            </a:r>
            <a:r>
              <a:rPr lang="ru-RU" sz="3000" b="1" dirty="0"/>
              <a:t>– </a:t>
            </a:r>
            <a:r>
              <a:rPr lang="ru-RU" sz="3000" b="1" dirty="0" smtClean="0">
                <a:solidFill>
                  <a:srgbClr val="FF3300"/>
                </a:solidFill>
              </a:rPr>
              <a:t>17-40</a:t>
            </a:r>
            <a:r>
              <a:rPr lang="ru-RU" sz="3000" b="1" dirty="0" smtClean="0"/>
              <a:t> </a:t>
            </a:r>
            <a:r>
              <a:rPr lang="ru-RU" sz="3000" b="1" dirty="0" smtClean="0">
                <a:solidFill>
                  <a:srgbClr val="000099"/>
                </a:solidFill>
              </a:rPr>
              <a:t>г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каротин </a:t>
            </a:r>
            <a:r>
              <a:rPr lang="ru-RU" sz="3000" b="1" dirty="0">
                <a:solidFill>
                  <a:srgbClr val="000099"/>
                </a:solidFill>
              </a:rPr>
              <a:t>– </a:t>
            </a:r>
            <a:r>
              <a:rPr lang="ru-RU" sz="3000" b="1" dirty="0" smtClean="0">
                <a:solidFill>
                  <a:srgbClr val="FF3300"/>
                </a:solidFill>
              </a:rPr>
              <a:t>25-70</a:t>
            </a:r>
            <a:r>
              <a:rPr lang="ru-RU" sz="3000" b="1" dirty="0" smtClean="0"/>
              <a:t> </a:t>
            </a:r>
            <a:r>
              <a:rPr lang="ru-RU" sz="3000" b="1" dirty="0" smtClean="0">
                <a:solidFill>
                  <a:srgbClr val="000099"/>
                </a:solidFill>
              </a:rPr>
              <a:t>мг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СК </a:t>
            </a:r>
            <a:r>
              <a:rPr lang="ru-RU" sz="3000" b="1" dirty="0">
                <a:solidFill>
                  <a:srgbClr val="000099"/>
                </a:solidFill>
              </a:rPr>
              <a:t>– </a:t>
            </a:r>
            <a:r>
              <a:rPr lang="ru-RU" sz="3000" b="1" dirty="0" smtClean="0">
                <a:solidFill>
                  <a:srgbClr val="000099"/>
                </a:solidFill>
              </a:rPr>
              <a:t>35–150 </a:t>
            </a:r>
            <a:r>
              <a:rPr lang="ru-RU" sz="3000" b="1" dirty="0">
                <a:solidFill>
                  <a:srgbClr val="000099"/>
                </a:solidFill>
              </a:rPr>
              <a:t>г</a:t>
            </a:r>
          </a:p>
          <a:p>
            <a:endParaRPr lang="ru-RU" sz="3200" b="1" dirty="0"/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Использование:</a:t>
            </a:r>
            <a:endParaRPr lang="ru-RU" sz="3200" b="1" dirty="0"/>
          </a:p>
          <a:p>
            <a:r>
              <a:rPr lang="ru-RU" sz="3200" b="1" dirty="0" smtClean="0">
                <a:solidFill>
                  <a:srgbClr val="003300"/>
                </a:solidFill>
              </a:rPr>
              <a:t>быки-производители </a:t>
            </a:r>
            <a:r>
              <a:rPr lang="ru-RU" b="1" dirty="0">
                <a:solidFill>
                  <a:srgbClr val="003300"/>
                </a:solidFill>
              </a:rPr>
              <a:t>– 30-40 </a:t>
            </a:r>
            <a:r>
              <a:rPr lang="ru-RU" sz="3200" b="1" dirty="0" smtClean="0">
                <a:solidFill>
                  <a:srgbClr val="003300"/>
                </a:solidFill>
              </a:rPr>
              <a:t>кг</a:t>
            </a:r>
          </a:p>
          <a:p>
            <a:r>
              <a:rPr lang="ru-RU" sz="3200" b="1" dirty="0" smtClean="0">
                <a:solidFill>
                  <a:srgbClr val="003300"/>
                </a:solidFill>
              </a:rPr>
              <a:t>коровы </a:t>
            </a:r>
            <a:r>
              <a:rPr lang="ru-RU" sz="3200" b="1" dirty="0">
                <a:solidFill>
                  <a:srgbClr val="003300"/>
                </a:solidFill>
              </a:rPr>
              <a:t>– </a:t>
            </a:r>
            <a:r>
              <a:rPr lang="ru-RU" sz="3200" b="1" dirty="0" smtClean="0">
                <a:solidFill>
                  <a:srgbClr val="003300"/>
                </a:solidFill>
              </a:rPr>
              <a:t>40-70 кг</a:t>
            </a:r>
          </a:p>
          <a:p>
            <a:r>
              <a:rPr lang="ru-RU" sz="3200" b="1" dirty="0" smtClean="0">
                <a:solidFill>
                  <a:srgbClr val="003300"/>
                </a:solidFill>
              </a:rPr>
              <a:t>молодняк </a:t>
            </a:r>
            <a:r>
              <a:rPr lang="ru-RU" sz="3200" b="1" dirty="0">
                <a:solidFill>
                  <a:srgbClr val="003300"/>
                </a:solidFill>
              </a:rPr>
              <a:t>КРС </a:t>
            </a:r>
            <a:r>
              <a:rPr lang="ru-RU" sz="3200" b="1" dirty="0" smtClean="0">
                <a:solidFill>
                  <a:srgbClr val="003300"/>
                </a:solidFill>
              </a:rPr>
              <a:t>– 18-35 кг</a:t>
            </a:r>
          </a:p>
          <a:p>
            <a:r>
              <a:rPr lang="ru-RU" b="1" dirty="0">
                <a:solidFill>
                  <a:srgbClr val="003300"/>
                </a:solidFill>
              </a:rPr>
              <a:t>овцы – 5-6 </a:t>
            </a:r>
            <a:r>
              <a:rPr lang="ru-RU" sz="3200" b="1" dirty="0" smtClean="0">
                <a:solidFill>
                  <a:srgbClr val="003300"/>
                </a:solidFill>
              </a:rPr>
              <a:t>кг</a:t>
            </a:r>
          </a:p>
          <a:p>
            <a:r>
              <a:rPr lang="ru-RU" sz="3200" b="1" dirty="0" smtClean="0">
                <a:solidFill>
                  <a:srgbClr val="003300"/>
                </a:solidFill>
              </a:rPr>
              <a:t>свиньи </a:t>
            </a:r>
            <a:r>
              <a:rPr lang="ru-RU" sz="3200" b="1" dirty="0" smtClean="0">
                <a:solidFill>
                  <a:srgbClr val="003300"/>
                </a:solidFill>
              </a:rPr>
              <a:t>– </a:t>
            </a:r>
            <a:r>
              <a:rPr lang="ru-RU" sz="3200" b="1" dirty="0" smtClean="0">
                <a:solidFill>
                  <a:srgbClr val="003300"/>
                </a:solidFill>
              </a:rPr>
              <a:t>1-6 кг</a:t>
            </a:r>
          </a:p>
          <a:p>
            <a:r>
              <a:rPr lang="ru-RU" sz="3200" b="1" dirty="0" smtClean="0">
                <a:solidFill>
                  <a:srgbClr val="003300"/>
                </a:solidFill>
              </a:rPr>
              <a:t>лошади </a:t>
            </a:r>
            <a:r>
              <a:rPr lang="ru-RU" sz="3200" b="1" dirty="0">
                <a:solidFill>
                  <a:srgbClr val="003300"/>
                </a:solidFill>
              </a:rPr>
              <a:t>– </a:t>
            </a:r>
            <a:r>
              <a:rPr lang="ru-RU" sz="3200" b="1" dirty="0" smtClean="0">
                <a:solidFill>
                  <a:srgbClr val="003300"/>
                </a:solidFill>
              </a:rPr>
              <a:t>50-60 </a:t>
            </a:r>
            <a:r>
              <a:rPr lang="ru-RU" sz="3200" b="1" dirty="0">
                <a:solidFill>
                  <a:srgbClr val="003300"/>
                </a:solidFill>
              </a:rPr>
              <a:t>кг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II.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r>
              <a:rPr lang="ru-RU" sz="2800" b="1" dirty="0">
                <a:solidFill>
                  <a:srgbClr val="990000"/>
                </a:solidFill>
              </a:rPr>
              <a:t>ХАРАКТЕРИСТИКА ОСНОВНЫХ ПОСЕВНЫХ ЗЕЛЕНЫХ КОРМОВ И ИХ ИСПОЛЬЗОВАНИЕ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2800" b="1" dirty="0">
                <a:solidFill>
                  <a:srgbClr val="FF3300"/>
                </a:solidFill>
              </a:rPr>
              <a:t>А. </a:t>
            </a:r>
            <a:r>
              <a:rPr lang="ru-RU" sz="2800" b="1" dirty="0">
                <a:solidFill>
                  <a:schemeClr val="accent2"/>
                </a:solidFill>
              </a:rPr>
              <a:t>Бобовые </a:t>
            </a:r>
            <a:r>
              <a:rPr lang="ru-RU" sz="2800" b="1" dirty="0">
                <a:solidFill>
                  <a:srgbClr val="006600"/>
                </a:solidFill>
              </a:rPr>
              <a:t>– особенности протеинового, минерального, витаминного и углеводного </a:t>
            </a:r>
            <a:r>
              <a:rPr lang="ru-RU" sz="2800" b="1" dirty="0" smtClean="0">
                <a:solidFill>
                  <a:srgbClr val="006600"/>
                </a:solidFill>
              </a:rPr>
              <a:t>состава</a:t>
            </a:r>
            <a:endParaRPr lang="ru-RU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363272" cy="19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457200" indent="-457200" algn="l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ru-RU" sz="2000" b="1" dirty="0"/>
              <a:t>Богат протеином (</a:t>
            </a:r>
            <a:r>
              <a:rPr lang="ru-RU" sz="2000" b="1" baseline="30000" dirty="0">
                <a:solidFill>
                  <a:srgbClr val="FF3300"/>
                </a:solidFill>
              </a:rPr>
              <a:t>1</a:t>
            </a:r>
            <a:r>
              <a:rPr lang="ru-RU" sz="2000" b="1" dirty="0">
                <a:solidFill>
                  <a:srgbClr val="FF3300"/>
                </a:solidFill>
              </a:rPr>
              <a:t>/</a:t>
            </a:r>
            <a:r>
              <a:rPr lang="ru-RU" sz="2000" b="1" baseline="-25000" dirty="0">
                <a:solidFill>
                  <a:srgbClr val="FF3300"/>
                </a:solidFill>
              </a:rPr>
              <a:t>3</a:t>
            </a:r>
            <a:r>
              <a:rPr lang="ru-RU" sz="2000" b="1" dirty="0"/>
              <a:t> – </a:t>
            </a:r>
            <a:r>
              <a:rPr lang="ru-RU" sz="2000" b="1" baseline="30000" dirty="0">
                <a:solidFill>
                  <a:srgbClr val="FF3300"/>
                </a:solidFill>
              </a:rPr>
              <a:t>1</a:t>
            </a:r>
            <a:r>
              <a:rPr lang="ru-RU" sz="2000" b="1" dirty="0">
                <a:solidFill>
                  <a:srgbClr val="FF3300"/>
                </a:solidFill>
              </a:rPr>
              <a:t>/</a:t>
            </a:r>
            <a:r>
              <a:rPr lang="ru-RU" sz="2000" b="1" baseline="-25000" dirty="0">
                <a:solidFill>
                  <a:srgbClr val="FF3300"/>
                </a:solidFill>
              </a:rPr>
              <a:t>5</a:t>
            </a:r>
            <a:r>
              <a:rPr lang="ru-RU" sz="2000" b="1" dirty="0"/>
              <a:t> от сухого вещества)</a:t>
            </a:r>
          </a:p>
          <a:p>
            <a:pPr marL="457200" indent="-457200" algn="l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ru-RU" sz="2000" b="1" dirty="0"/>
              <a:t>Интенсивное накопление клетчатки в конце цветения</a:t>
            </a:r>
          </a:p>
          <a:p>
            <a:pPr marL="457200" indent="-457200" algn="l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ru-RU" sz="2000" b="1" dirty="0">
                <a:solidFill>
                  <a:srgbClr val="C00000"/>
                </a:solidFill>
              </a:rPr>
              <a:t> «Лошадиный» </a:t>
            </a:r>
            <a:r>
              <a:rPr lang="ru-RU" sz="2000" b="1" dirty="0" smtClean="0"/>
              <a:t>корм </a:t>
            </a:r>
          </a:p>
          <a:p>
            <a:pPr marL="457200" indent="-457200" algn="l">
              <a:lnSpc>
                <a:spcPct val="80000"/>
              </a:lnSpc>
              <a:spcBef>
                <a:spcPct val="30000"/>
              </a:spcBef>
            </a:pPr>
            <a:r>
              <a:rPr lang="ru-RU" sz="2000" b="1" dirty="0" smtClean="0"/>
              <a:t>Оптимум для: коров 25 – 30 кг; молодняка 10 – 20 кг; свиней до 10 кг</a:t>
            </a:r>
          </a:p>
          <a:p>
            <a:pPr marL="457200" indent="-457200">
              <a:lnSpc>
                <a:spcPct val="80000"/>
              </a:lnSpc>
              <a:spcBef>
                <a:spcPct val="30000"/>
              </a:spcBef>
            </a:pPr>
            <a:r>
              <a:rPr lang="ru-RU" sz="3200" b="1" dirty="0" smtClean="0">
                <a:solidFill>
                  <a:srgbClr val="990099"/>
                </a:solidFill>
              </a:rPr>
              <a:t>тимпания</a:t>
            </a:r>
            <a:endParaRPr lang="ru-RU" sz="3200" b="1" dirty="0">
              <a:solidFill>
                <a:srgbClr val="9900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078311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C0000"/>
                </a:solidFill>
              </a:rPr>
              <a:t>Клевер красный луговой</a:t>
            </a:r>
            <a:endParaRPr lang="ru-RU" dirty="0"/>
          </a:p>
        </p:txBody>
      </p:sp>
      <p:pic>
        <p:nvPicPr>
          <p:cNvPr id="9" name="Picture 2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83" y="2718072"/>
            <a:ext cx="2788022" cy="3951288"/>
          </a:xfrm>
          <a:noFill/>
        </p:spPr>
      </p:pic>
      <p:sp>
        <p:nvSpPr>
          <p:cNvPr id="12" name="Text Box 5"/>
          <p:cNvSpPr txBox="1">
            <a:spLocks noGrp="1" noChangeArrowheads="1"/>
          </p:cNvSpPr>
          <p:nvPr>
            <p:ph type="body" sz="quarter" idx="3"/>
          </p:nvPr>
        </p:nvSpPr>
        <p:spPr bwMode="auto">
          <a:xfrm>
            <a:off x="4645027" y="2078311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</a:rPr>
              <a:t>Клевер белый</a:t>
            </a:r>
          </a:p>
        </p:txBody>
      </p:sp>
      <p:pic>
        <p:nvPicPr>
          <p:cNvPr id="10" name="Picture 4" descr="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78" y="2718072"/>
            <a:ext cx="2839868" cy="3951288"/>
          </a:xfr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65163-5609-43ED-95E5-149392A3E78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2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" b="4834"/>
          <a:stretch>
            <a:fillRect/>
          </a:stretch>
        </p:blipFill>
        <p:spPr>
          <a:xfrm>
            <a:off x="107950" y="188914"/>
            <a:ext cx="2717800" cy="3600450"/>
          </a:xfrm>
          <a:noFill/>
        </p:spPr>
      </p:pic>
      <p:pic>
        <p:nvPicPr>
          <p:cNvPr id="24579" name="Picture 3" descr="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 b="4424"/>
          <a:stretch>
            <a:fillRect/>
          </a:stretch>
        </p:blipFill>
        <p:spPr>
          <a:xfrm>
            <a:off x="6443665" y="260351"/>
            <a:ext cx="2471737" cy="3313114"/>
          </a:xfrm>
          <a:noFill/>
        </p:spPr>
      </p:pic>
      <p:pic>
        <p:nvPicPr>
          <p:cNvPr id="24581" name="Picture 5" descr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b="4326"/>
          <a:stretch>
            <a:fillRect/>
          </a:stretch>
        </p:blipFill>
        <p:spPr>
          <a:xfrm>
            <a:off x="3348040" y="2709864"/>
            <a:ext cx="2466975" cy="3311525"/>
          </a:xfrm>
          <a:noFill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0827" y="3789364"/>
            <a:ext cx="2519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Люцерна синяя </a:t>
            </a:r>
            <a:r>
              <a:rPr lang="ru-RU" sz="3200" b="1">
                <a:solidFill>
                  <a:srgbClr val="990099"/>
                </a:solidFill>
              </a:rPr>
              <a:t>(тимпания)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132140" y="692151"/>
            <a:ext cx="2879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Донник желтый и белый </a:t>
            </a:r>
            <a:r>
              <a:rPr lang="ru-RU" sz="3200" b="1">
                <a:solidFill>
                  <a:srgbClr val="990099"/>
                </a:solidFill>
              </a:rPr>
              <a:t>(кумарин)</a:t>
            </a:r>
            <a:r>
              <a:rPr lang="ru-RU" sz="2000" b="1"/>
              <a:t>,</a:t>
            </a:r>
            <a:r>
              <a:rPr lang="ru-RU" sz="3200" b="1">
                <a:solidFill>
                  <a:srgbClr val="990099"/>
                </a:solidFill>
              </a:rPr>
              <a:t> </a:t>
            </a:r>
            <a:r>
              <a:rPr lang="ru-RU" sz="2000" b="1"/>
              <a:t>после цветения быстро грубеет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56327" y="3681415"/>
            <a:ext cx="2951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Эспарцет песчаный и посевной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41340" y="6092825"/>
            <a:ext cx="8351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  <a:latin typeface="Garamond" pitchFamily="18" charset="0"/>
              </a:rPr>
              <a:t>Питательность близка к клеверу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DEF9-A013-4C4D-A76B-F894E2D2FD3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" b="4395"/>
          <a:stretch>
            <a:fillRect/>
          </a:stretch>
        </p:blipFill>
        <p:spPr>
          <a:xfrm>
            <a:off x="806452" y="260350"/>
            <a:ext cx="4702175" cy="6065838"/>
          </a:xfr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11865" y="3919539"/>
            <a:ext cx="2447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Козлятник восточный </a:t>
            </a:r>
            <a:r>
              <a:rPr lang="ru-RU" sz="3200" b="1">
                <a:solidFill>
                  <a:srgbClr val="990099"/>
                </a:solidFill>
              </a:rPr>
              <a:t>(галегин)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83E3-8910-43A2-A535-7C92D3FF5FC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3"/>
          <a:stretch>
            <a:fillRect/>
          </a:stretch>
        </p:blipFill>
        <p:spPr>
          <a:xfrm>
            <a:off x="107952" y="92075"/>
            <a:ext cx="3148013" cy="3913188"/>
          </a:xfrm>
          <a:noFill/>
        </p:spPr>
      </p:pic>
      <p:pic>
        <p:nvPicPr>
          <p:cNvPr id="26627" name="Picture 3" descr="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5"/>
          <a:stretch>
            <a:fillRect/>
          </a:stretch>
        </p:blipFill>
        <p:spPr>
          <a:xfrm>
            <a:off x="3194050" y="2752726"/>
            <a:ext cx="3106738" cy="3916363"/>
          </a:xfrm>
          <a:noFill/>
        </p:spPr>
      </p:pic>
      <p:pic>
        <p:nvPicPr>
          <p:cNvPr id="26628" name="Picture 4" descr="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" b="4623"/>
          <a:stretch>
            <a:fillRect/>
          </a:stretch>
        </p:blipFill>
        <p:spPr>
          <a:xfrm>
            <a:off x="6473827" y="188913"/>
            <a:ext cx="2536825" cy="3286126"/>
          </a:xfr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021513" y="3644901"/>
            <a:ext cx="172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Люпин белый</a:t>
            </a:r>
            <a:endParaRPr lang="ru-RU" sz="3200" b="1">
              <a:solidFill>
                <a:srgbClr val="990099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9750" y="3975102"/>
            <a:ext cx="1835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Люпин желтый</a:t>
            </a:r>
            <a:endParaRPr lang="ru-RU" sz="3200" b="1">
              <a:solidFill>
                <a:srgbClr val="990099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708400" y="1814515"/>
            <a:ext cx="2089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Люпин многолетний</a:t>
            </a:r>
            <a:endParaRPr lang="ru-RU" sz="3200" b="1">
              <a:solidFill>
                <a:srgbClr val="990099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ED60B-9D2E-4081-A0E9-5A6ACDB737B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940427" y="5486401"/>
            <a:ext cx="2447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Лядвенец рогатый</a:t>
            </a:r>
            <a:endParaRPr lang="ru-RU" sz="3200" b="1">
              <a:solidFill>
                <a:srgbClr val="990099"/>
              </a:solidFill>
            </a:endParaRPr>
          </a:p>
        </p:txBody>
      </p:sp>
      <p:pic>
        <p:nvPicPr>
          <p:cNvPr id="27651" name="Picture 3" descr="2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"/>
          <a:stretch>
            <a:fillRect/>
          </a:stretch>
        </p:blipFill>
        <p:spPr>
          <a:xfrm>
            <a:off x="1187450" y="44451"/>
            <a:ext cx="5119688" cy="6456364"/>
          </a:xfr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83E3-8910-43A2-A535-7C92D3FF5FC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850" y="6237289"/>
            <a:ext cx="42849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/>
              <a:t> - используются в смеси со злаками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948488" y="5708651"/>
            <a:ext cx="17272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Пелюшка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948490" y="4627563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Соя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95740" y="5780089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Вика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71552" y="4556126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Горох</a:t>
            </a:r>
          </a:p>
        </p:txBody>
      </p:sp>
      <p:pic>
        <p:nvPicPr>
          <p:cNvPr id="28679" name="Picture 7" descr="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"/>
          <a:stretch>
            <a:fillRect/>
          </a:stretch>
        </p:blipFill>
        <p:spPr>
          <a:xfrm>
            <a:off x="179390" y="763589"/>
            <a:ext cx="2733675" cy="3529012"/>
          </a:xfrm>
          <a:noFill/>
        </p:spPr>
      </p:pic>
      <p:pic>
        <p:nvPicPr>
          <p:cNvPr id="28680" name="Picture 8" descr="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4" t="46364" r="26176" b="23181"/>
          <a:stretch>
            <a:fillRect/>
          </a:stretch>
        </p:blipFill>
        <p:spPr>
          <a:xfrm>
            <a:off x="2916240" y="2781300"/>
            <a:ext cx="477837" cy="647700"/>
          </a:xfrm>
          <a:noFill/>
        </p:spPr>
      </p:pic>
      <p:pic>
        <p:nvPicPr>
          <p:cNvPr id="28681" name="Picture 9" descr="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"/>
          <a:stretch>
            <a:fillRect/>
          </a:stretch>
        </p:blipFill>
        <p:spPr>
          <a:xfrm>
            <a:off x="6067427" y="765175"/>
            <a:ext cx="2917825" cy="3816350"/>
          </a:xfrm>
          <a:noFill/>
        </p:spPr>
      </p:pic>
      <p:pic>
        <p:nvPicPr>
          <p:cNvPr id="28682" name="Picture 10" descr="2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9"/>
          <a:stretch>
            <a:fillRect/>
          </a:stretch>
        </p:blipFill>
        <p:spPr>
          <a:xfrm>
            <a:off x="3538540" y="2565400"/>
            <a:ext cx="2401887" cy="3024188"/>
          </a:xfrm>
          <a:noFill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00115" y="101600"/>
            <a:ext cx="748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u="sng" dirty="0">
                <a:solidFill>
                  <a:schemeClr val="accent2"/>
                </a:solidFill>
              </a:rPr>
              <a:t>Однолетние посевные бобовые</a:t>
            </a:r>
            <a:r>
              <a:rPr lang="ru-RU" sz="2800" b="1" u="sng" dirty="0" smtClean="0">
                <a:solidFill>
                  <a:schemeClr val="accent2"/>
                </a:solidFill>
              </a:rPr>
              <a:t>:</a:t>
            </a:r>
            <a:r>
              <a:rPr lang="ru-RU" sz="2800" u="sng" dirty="0" smtClean="0"/>
              <a:t> </a:t>
            </a:r>
            <a:endParaRPr lang="ru-RU" sz="2800" u="sng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ED60B-9D2E-4081-A0E9-5A6ACDB737B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6000" b="1" dirty="0">
                <a:solidFill>
                  <a:srgbClr val="FF3300"/>
                </a:solidFill>
              </a:rPr>
              <a:t>Б. </a:t>
            </a:r>
            <a:r>
              <a:rPr lang="ru-RU" sz="6000" b="1" dirty="0">
                <a:solidFill>
                  <a:schemeClr val="accent2"/>
                </a:solidFill>
              </a:rPr>
              <a:t>Злаки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815D-BAFC-4019-95A9-FA5FBD2A6944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CC0000"/>
                </a:solidFill>
              </a:rPr>
              <a:t>Кукуруза</a:t>
            </a:r>
            <a:endParaRPr lang="ru-RU" sz="2400" dirty="0"/>
          </a:p>
        </p:txBody>
      </p:sp>
      <p:pic>
        <p:nvPicPr>
          <p:cNvPr id="7" name="Picture 2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56" y="895318"/>
            <a:ext cx="5165423" cy="5269986"/>
          </a:xfrm>
          <a:noFill/>
        </p:spPr>
      </p:pic>
      <p:sp>
        <p:nvSpPr>
          <p:cNvPr id="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2" y="1435101"/>
            <a:ext cx="30083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000" b="1" dirty="0"/>
              <a:t>Высокая урожайность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000" b="1" dirty="0"/>
              <a:t>Интенсивное изменение питательности по фазам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000" b="1" dirty="0"/>
              <a:t>Бедна протеином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000" b="1" dirty="0"/>
              <a:t>Богата </a:t>
            </a:r>
            <a:r>
              <a:rPr lang="ru-RU" sz="2000" b="1" dirty="0" smtClean="0"/>
              <a:t>углеводами</a:t>
            </a:r>
            <a:endParaRPr lang="ru-RU" sz="2000" b="1" dirty="0"/>
          </a:p>
          <a:p>
            <a:pPr marL="457200" indent="-457200" algn="ctr">
              <a:spcBef>
                <a:spcPct val="50000"/>
              </a:spcBef>
            </a:pPr>
            <a:endParaRPr lang="ru-RU" sz="2000" b="1" dirty="0"/>
          </a:p>
          <a:p>
            <a:pPr marL="457200" indent="-457200" algn="ctr">
              <a:spcBef>
                <a:spcPct val="50000"/>
              </a:spcBef>
            </a:pPr>
            <a:r>
              <a:rPr lang="ru-RU" sz="2000" b="1" dirty="0">
                <a:solidFill>
                  <a:srgbClr val="000099"/>
                </a:solidFill>
              </a:rPr>
              <a:t>Взрослый К.Р.С. </a:t>
            </a:r>
            <a:r>
              <a:rPr lang="ru-RU" sz="2000" b="1" dirty="0" smtClean="0">
                <a:solidFill>
                  <a:srgbClr val="000099"/>
                </a:solidFill>
              </a:rPr>
              <a:t>поедает до </a:t>
            </a:r>
            <a:r>
              <a:rPr lang="ru-RU" sz="2000" b="1" dirty="0">
                <a:solidFill>
                  <a:srgbClr val="000099"/>
                </a:solidFill>
              </a:rPr>
              <a:t>70 кг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CC130-D48B-4B16-BE6B-65C374721CC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1" y="2345681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ru-RU"/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1" y="2345681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ru-RU"/>
          </a:p>
        </p:txBody>
      </p:sp>
      <p:grpSp>
        <p:nvGrpSpPr>
          <p:cNvPr id="4100" name="Группа 1"/>
          <p:cNvGrpSpPr>
            <a:grpSpLocks/>
          </p:cNvGrpSpPr>
          <p:nvPr/>
        </p:nvGrpSpPr>
        <p:grpSpPr bwMode="auto">
          <a:xfrm>
            <a:off x="671515" y="830263"/>
            <a:ext cx="7716837" cy="4970165"/>
            <a:chOff x="384175" y="0"/>
            <a:chExt cx="7716838" cy="4970164"/>
          </a:xfrm>
        </p:grpSpPr>
        <p:sp>
          <p:nvSpPr>
            <p:cNvPr id="4101" name="Rectangle 16"/>
            <p:cNvSpPr>
              <a:spLocks noChangeArrowheads="1"/>
            </p:cNvSpPr>
            <p:nvPr/>
          </p:nvSpPr>
          <p:spPr bwMode="auto">
            <a:xfrm>
              <a:off x="395288" y="1628776"/>
              <a:ext cx="1368425" cy="461665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sym typeface="Symbol" pitchFamily="18" charset="2"/>
                </a:rPr>
                <a:t>КОРМА </a:t>
              </a:r>
              <a:endParaRPr lang="ru-RU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102" name="Text Box 23"/>
            <p:cNvSpPr txBox="1">
              <a:spLocks noChangeArrowheads="1"/>
            </p:cNvSpPr>
            <p:nvPr/>
          </p:nvSpPr>
          <p:spPr bwMode="auto">
            <a:xfrm>
              <a:off x="2555875" y="1268413"/>
              <a:ext cx="1800225" cy="461665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/>
                <a:t>животные</a:t>
              </a:r>
            </a:p>
          </p:txBody>
        </p:sp>
        <p:sp>
          <p:nvSpPr>
            <p:cNvPr id="4103" name="Text Box 24"/>
            <p:cNvSpPr txBox="1">
              <a:spLocks noChangeArrowheads="1"/>
            </p:cNvSpPr>
            <p:nvPr/>
          </p:nvSpPr>
          <p:spPr bwMode="auto">
            <a:xfrm>
              <a:off x="2555875" y="620713"/>
              <a:ext cx="2232025" cy="46166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/>
                <a:t>растительные</a:t>
              </a:r>
            </a:p>
          </p:txBody>
        </p:sp>
        <p:sp>
          <p:nvSpPr>
            <p:cNvPr id="4104" name="Text Box 25"/>
            <p:cNvSpPr txBox="1">
              <a:spLocks noChangeArrowheads="1"/>
            </p:cNvSpPr>
            <p:nvPr/>
          </p:nvSpPr>
          <p:spPr bwMode="auto">
            <a:xfrm>
              <a:off x="2555875" y="1916113"/>
              <a:ext cx="2160588" cy="46166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/>
                <a:t>минеральные</a:t>
              </a:r>
            </a:p>
          </p:txBody>
        </p:sp>
        <p:sp>
          <p:nvSpPr>
            <p:cNvPr id="4105" name="Text Box 26"/>
            <p:cNvSpPr txBox="1">
              <a:spLocks noChangeArrowheads="1"/>
            </p:cNvSpPr>
            <p:nvPr/>
          </p:nvSpPr>
          <p:spPr bwMode="auto">
            <a:xfrm>
              <a:off x="2555875" y="2565399"/>
              <a:ext cx="5472113" cy="8309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/>
                <a:t>Протеиновые добавки и содержащие биологически активные вещества</a:t>
              </a:r>
            </a:p>
          </p:txBody>
        </p:sp>
        <p:sp>
          <p:nvSpPr>
            <p:cNvPr id="4106" name="Line 27"/>
            <p:cNvSpPr>
              <a:spLocks noChangeShapeType="1"/>
            </p:cNvSpPr>
            <p:nvPr/>
          </p:nvSpPr>
          <p:spPr bwMode="auto">
            <a:xfrm flipV="1">
              <a:off x="1763713" y="908050"/>
              <a:ext cx="792162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Line 28"/>
            <p:cNvSpPr>
              <a:spLocks noChangeShapeType="1"/>
            </p:cNvSpPr>
            <p:nvPr/>
          </p:nvSpPr>
          <p:spPr bwMode="auto">
            <a:xfrm flipV="1">
              <a:off x="1763713" y="1484313"/>
              <a:ext cx="719137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Line 29"/>
            <p:cNvSpPr>
              <a:spLocks noChangeShapeType="1"/>
            </p:cNvSpPr>
            <p:nvPr/>
          </p:nvSpPr>
          <p:spPr bwMode="auto">
            <a:xfrm>
              <a:off x="1763713" y="1989138"/>
              <a:ext cx="71913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Line 30"/>
            <p:cNvSpPr>
              <a:spLocks noChangeShapeType="1"/>
            </p:cNvSpPr>
            <p:nvPr/>
          </p:nvSpPr>
          <p:spPr bwMode="auto">
            <a:xfrm>
              <a:off x="1692275" y="2133600"/>
              <a:ext cx="863600" cy="865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Text Box 31"/>
            <p:cNvSpPr txBox="1">
              <a:spLocks noChangeArrowheads="1"/>
            </p:cNvSpPr>
            <p:nvPr/>
          </p:nvSpPr>
          <p:spPr bwMode="auto">
            <a:xfrm>
              <a:off x="384175" y="4221163"/>
              <a:ext cx="3168650" cy="461665"/>
            </a:xfrm>
            <a:prstGeom prst="rect">
              <a:avLst/>
            </a:prstGeom>
            <a:solidFill>
              <a:srgbClr val="00FF00">
                <a:alpha val="1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solidFill>
                    <a:srgbClr val="003300"/>
                  </a:solidFill>
                </a:rPr>
                <a:t>РАСТИТЕЛЬНЫЕ</a:t>
              </a:r>
            </a:p>
          </p:txBody>
        </p:sp>
        <p:sp>
          <p:nvSpPr>
            <p:cNvPr id="4111" name="Text Box 33"/>
            <p:cNvSpPr txBox="1">
              <a:spLocks noChangeArrowheads="1"/>
            </p:cNvSpPr>
            <p:nvPr/>
          </p:nvSpPr>
          <p:spPr bwMode="auto">
            <a:xfrm>
              <a:off x="4427538" y="3789363"/>
              <a:ext cx="1944687" cy="46166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/>
                <a:t>объемистые</a:t>
              </a:r>
            </a:p>
          </p:txBody>
        </p:sp>
        <p:sp>
          <p:nvSpPr>
            <p:cNvPr id="4112" name="Text Box 34"/>
            <p:cNvSpPr txBox="1">
              <a:spLocks noChangeArrowheads="1"/>
            </p:cNvSpPr>
            <p:nvPr/>
          </p:nvSpPr>
          <p:spPr bwMode="auto">
            <a:xfrm>
              <a:off x="4427538" y="4508499"/>
              <a:ext cx="3673475" cy="46166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/>
                <a:t>концентрированные</a:t>
              </a:r>
            </a:p>
          </p:txBody>
        </p:sp>
        <p:sp>
          <p:nvSpPr>
            <p:cNvPr id="4113" name="Line 35"/>
            <p:cNvSpPr>
              <a:spLocks noChangeShapeType="1"/>
            </p:cNvSpPr>
            <p:nvPr/>
          </p:nvSpPr>
          <p:spPr bwMode="auto">
            <a:xfrm flipV="1">
              <a:off x="3635375" y="4076700"/>
              <a:ext cx="7207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36"/>
            <p:cNvSpPr>
              <a:spLocks noChangeShapeType="1"/>
            </p:cNvSpPr>
            <p:nvPr/>
          </p:nvSpPr>
          <p:spPr bwMode="auto">
            <a:xfrm>
              <a:off x="3563938" y="4652963"/>
              <a:ext cx="7921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85937" y="0"/>
              <a:ext cx="6000751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</a:t>
              </a:r>
              <a:r>
                <a:rPr lang="ru-RU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КЛАССИФИКАЦИЯ КОРМОВ </a:t>
              </a:r>
              <a:endPara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</a:rPr>
              <a:t>Сорго кормовое</a:t>
            </a:r>
          </a:p>
        </p:txBody>
      </p:sp>
      <p:pic>
        <p:nvPicPr>
          <p:cNvPr id="5" name="Picture 3" descr="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01" y="1412776"/>
            <a:ext cx="5642641" cy="352839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4"/>
          <p:cNvSpPr txBox="1">
            <a:spLocks noGrp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 smtClean="0"/>
              <a:t>- состав сходен с кукурузой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 smtClean="0"/>
              <a:t>- медленнее грубеет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 smtClean="0"/>
              <a:t>- дольше остается зеленым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srgbClr val="990099"/>
                </a:solidFill>
              </a:rPr>
              <a:t>С</a:t>
            </a:r>
            <a:r>
              <a:rPr lang="ru-RU" sz="3200" b="1" dirty="0" smtClean="0">
                <a:solidFill>
                  <a:srgbClr val="990099"/>
                </a:solidFill>
              </a:rPr>
              <a:t>инильная кислота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CC130-D48B-4B16-BE6B-65C374721CC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75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49" y="1359563"/>
            <a:ext cx="5275019" cy="3797629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</a:rPr>
              <a:t>Суданская трава</a:t>
            </a:r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457202" y="1435101"/>
            <a:ext cx="30083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 smtClean="0"/>
              <a:t>- состав сходен с кукурузой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 smtClean="0"/>
              <a:t>- дольше остается зеленой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 smtClean="0"/>
              <a:t>Использование в фазу выхода в трубку, до полного колошения</a:t>
            </a:r>
          </a:p>
          <a:p>
            <a:pPr marL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dirty="0" smtClean="0">
                <a:solidFill>
                  <a:srgbClr val="990099"/>
                </a:solidFill>
              </a:rPr>
              <a:t>Синильная кислота</a:t>
            </a:r>
          </a:p>
          <a:p>
            <a:pPr marL="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ru-RU" sz="20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CC130-D48B-4B16-BE6B-65C374721CC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40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Засухоустойчивые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99"/>
                </a:solidFill>
              </a:rPr>
              <a:t>–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Могар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5" descr="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" b="4959"/>
          <a:stretch>
            <a:fillRect/>
          </a:stretch>
        </p:blipFill>
        <p:spPr>
          <a:xfrm>
            <a:off x="713240" y="1600200"/>
            <a:ext cx="3526520" cy="4525963"/>
          </a:xfrm>
          <a:noFill/>
        </p:spPr>
      </p:pic>
      <p:pic>
        <p:nvPicPr>
          <p:cNvPr id="10" name="Picture 6" descr="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36" y="1600200"/>
            <a:ext cx="3448527" cy="4525963"/>
          </a:xfr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D9D1-60F1-4B1F-89D5-9B0B7976B77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01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</a:rPr>
              <a:t>Пшеница</a:t>
            </a:r>
          </a:p>
        </p:txBody>
      </p:sp>
      <p:pic>
        <p:nvPicPr>
          <p:cNvPr id="10" name="Picture 2" descr="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174875"/>
            <a:ext cx="3186748" cy="4519582"/>
          </a:xfrm>
          <a:noFill/>
        </p:spPr>
      </p:pic>
      <p:sp>
        <p:nvSpPr>
          <p:cNvPr id="1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Рожь</a:t>
            </a:r>
          </a:p>
        </p:txBody>
      </p:sp>
      <p:pic>
        <p:nvPicPr>
          <p:cNvPr id="11" name="Picture 3" descr="3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63" y="2174875"/>
            <a:ext cx="3218169" cy="4465956"/>
          </a:xfrm>
          <a:noFill/>
        </p:spPr>
      </p:pic>
      <p:sp>
        <p:nvSpPr>
          <p:cNvPr id="19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chemeClr val="accent2"/>
                </a:solidFill>
              </a:rPr>
              <a:t>Хлебные злаки: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65163-5609-43ED-95E5-149392A3E78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24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chemeClr val="accent2"/>
                </a:solidFill>
              </a:rPr>
              <a:t>Хлебные злаки:</a:t>
            </a:r>
          </a:p>
        </p:txBody>
      </p:sp>
      <p:pic>
        <p:nvPicPr>
          <p:cNvPr id="8" name="Picture 2" descr="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"/>
          <a:stretch>
            <a:fillRect/>
          </a:stretch>
        </p:blipFill>
        <p:spPr>
          <a:xfrm>
            <a:off x="467544" y="2174875"/>
            <a:ext cx="3572366" cy="4516608"/>
          </a:xfrm>
          <a:noFill/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Ячмень</a:t>
            </a:r>
          </a:p>
        </p:txBody>
      </p:sp>
      <p:pic>
        <p:nvPicPr>
          <p:cNvPr id="10" name="Picture 6" descr="3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"/>
          <a:stretch>
            <a:fillRect/>
          </a:stretch>
        </p:blipFill>
        <p:spPr>
          <a:xfrm>
            <a:off x="5067916" y="2174874"/>
            <a:ext cx="3693600" cy="4566494"/>
          </a:xfr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Овес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65163-5609-43ED-95E5-149392A3E78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95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В. </a:t>
            </a:r>
            <a:r>
              <a:rPr lang="ru-RU" b="1" dirty="0" smtClean="0">
                <a:solidFill>
                  <a:srgbClr val="000099"/>
                </a:solidFill>
              </a:rPr>
              <a:t>Крестоцветные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b="1" dirty="0" smtClean="0">
                <a:solidFill>
                  <a:srgbClr val="CC0000"/>
                </a:solidFill>
              </a:rPr>
              <a:t>Рапс</a:t>
            </a:r>
            <a:endParaRPr lang="ru-RU" b="1" dirty="0">
              <a:solidFill>
                <a:srgbClr val="CC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b="1" dirty="0" err="1" smtClean="0">
                <a:solidFill>
                  <a:srgbClr val="CC0000"/>
                </a:solidFill>
              </a:rPr>
              <a:t>Перко</a:t>
            </a:r>
            <a:endParaRPr lang="ru-RU" dirty="0"/>
          </a:p>
          <a:p>
            <a:pPr marL="0" indent="0">
              <a:spcBef>
                <a:spcPts val="1200"/>
              </a:spcBef>
              <a:buNone/>
            </a:pPr>
            <a:r>
              <a:rPr lang="ru-RU" b="1" dirty="0">
                <a:solidFill>
                  <a:srgbClr val="CC0000"/>
                </a:solidFill>
              </a:rPr>
              <a:t>Горчица </a:t>
            </a:r>
            <a:r>
              <a:rPr lang="ru-RU" b="1" dirty="0" smtClean="0">
                <a:solidFill>
                  <a:srgbClr val="CC0000"/>
                </a:solidFill>
              </a:rPr>
              <a:t>белая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b="1" dirty="0">
                <a:solidFill>
                  <a:srgbClr val="CC0000"/>
                </a:solidFill>
              </a:rPr>
              <a:t>Кормовая </a:t>
            </a:r>
            <a:r>
              <a:rPr lang="ru-RU" b="1" dirty="0" smtClean="0">
                <a:solidFill>
                  <a:srgbClr val="CC0000"/>
                </a:solidFill>
              </a:rPr>
              <a:t>капуста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b="1" dirty="0" smtClean="0"/>
              <a:t>мало </a:t>
            </a:r>
            <a:r>
              <a:rPr lang="ru-RU" b="1" dirty="0"/>
              <a:t>сухого вещества</a:t>
            </a:r>
            <a:r>
              <a:rPr lang="ru-RU" b="1" dirty="0" smtClean="0"/>
              <a:t>, сухое </a:t>
            </a:r>
            <a:r>
              <a:rPr lang="ru-RU" b="1" dirty="0"/>
              <a:t>вещество </a:t>
            </a:r>
            <a:r>
              <a:rPr lang="ru-RU" b="1" dirty="0" smtClean="0"/>
              <a:t>богато протеином</a:t>
            </a:r>
            <a:r>
              <a:rPr lang="ru-RU" b="1" dirty="0"/>
              <a:t>, витамином </a:t>
            </a:r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/>
              <a:t>используют до образования семян</a:t>
            </a:r>
            <a:r>
              <a:rPr lang="ru-RU" dirty="0" smtClean="0"/>
              <a:t> </a:t>
            </a:r>
            <a:endParaRPr lang="ru-RU" dirty="0"/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7783" y="4797152"/>
            <a:ext cx="4527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90099"/>
                </a:solidFill>
              </a:rPr>
              <a:t>Горчичные и </a:t>
            </a:r>
            <a:r>
              <a:rPr lang="ru-RU" b="1" dirty="0" err="1">
                <a:solidFill>
                  <a:srgbClr val="990099"/>
                </a:solidFill>
              </a:rPr>
              <a:t>аллиловые</a:t>
            </a:r>
            <a:r>
              <a:rPr lang="ru-RU" b="1" dirty="0">
                <a:solidFill>
                  <a:srgbClr val="990099"/>
                </a:solidFill>
              </a:rPr>
              <a:t> масла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D9D1-60F1-4B1F-89D5-9B0B7976B77B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39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Г. </a:t>
            </a:r>
            <a:r>
              <a:rPr lang="ru-RU" b="1" dirty="0" smtClean="0">
                <a:solidFill>
                  <a:srgbClr val="000099"/>
                </a:solidFill>
              </a:rPr>
              <a:t>Ботва корнеплодов</a:t>
            </a:r>
            <a:endParaRPr lang="ru-RU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 smtClean="0"/>
              <a:t>До </a:t>
            </a:r>
            <a:r>
              <a:rPr lang="ru-RU" sz="2800" b="1" dirty="0">
                <a:solidFill>
                  <a:srgbClr val="FF0000"/>
                </a:solidFill>
              </a:rPr>
              <a:t>90 %</a:t>
            </a:r>
            <a:r>
              <a:rPr lang="ru-RU" sz="2800" b="1" dirty="0"/>
              <a:t> воды, мало сухого вещества, содержит </a:t>
            </a:r>
            <a:r>
              <a:rPr lang="ru-RU" sz="2800" b="1" dirty="0">
                <a:solidFill>
                  <a:srgbClr val="990099"/>
                </a:solidFill>
              </a:rPr>
              <a:t>щавелевую кислоту</a:t>
            </a:r>
            <a:r>
              <a:rPr lang="ru-RU" sz="2800" b="1" dirty="0"/>
              <a:t> - выводится из организма с </a:t>
            </a:r>
            <a:r>
              <a:rPr lang="ru-RU" sz="2800" b="1" dirty="0" err="1"/>
              <a:t>Са</a:t>
            </a:r>
            <a:r>
              <a:rPr lang="ru-RU" sz="2800" b="1" dirty="0"/>
              <a:t> (на </a:t>
            </a:r>
            <a:r>
              <a:rPr lang="ru-RU" sz="2800" b="1" dirty="0">
                <a:solidFill>
                  <a:srgbClr val="FF0000"/>
                </a:solidFill>
              </a:rPr>
              <a:t>1 кг</a:t>
            </a:r>
            <a:r>
              <a:rPr lang="ru-RU" sz="2800" b="1" dirty="0"/>
              <a:t> </a:t>
            </a:r>
            <a:r>
              <a:rPr lang="ru-RU" sz="2800" b="1" dirty="0" smtClean="0"/>
              <a:t>корма</a:t>
            </a:r>
            <a:r>
              <a:rPr lang="en-US" sz="2800" b="1" dirty="0" smtClean="0"/>
              <a:t> - </a:t>
            </a:r>
            <a:r>
              <a:rPr lang="ru-RU" sz="2800" b="1" dirty="0">
                <a:solidFill>
                  <a:srgbClr val="FF0000"/>
                </a:solidFill>
              </a:rPr>
              <a:t>1 г</a:t>
            </a:r>
            <a:r>
              <a:rPr lang="ru-RU" sz="2800" b="1" dirty="0"/>
              <a:t> </a:t>
            </a:r>
            <a:r>
              <a:rPr lang="ru-RU" sz="2800" b="1" dirty="0" smtClean="0"/>
              <a:t>мела)</a:t>
            </a:r>
            <a:endParaRPr lang="ru-RU" sz="2800" b="1" dirty="0"/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ru-RU" sz="2800" b="1" dirty="0"/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Взрослым животным </a:t>
            </a:r>
            <a:r>
              <a:rPr lang="ru-RU" sz="2800" b="1" dirty="0">
                <a:solidFill>
                  <a:srgbClr val="FF0000"/>
                </a:solidFill>
              </a:rPr>
              <a:t>15 – 20 кг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62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Г. </a:t>
            </a:r>
            <a:r>
              <a:rPr lang="ru-RU" b="1" dirty="0" smtClean="0">
                <a:solidFill>
                  <a:srgbClr val="000099"/>
                </a:solidFill>
              </a:rPr>
              <a:t>Ботва картофеля</a:t>
            </a:r>
            <a:endParaRPr lang="ru-RU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 smtClean="0"/>
              <a:t>До </a:t>
            </a:r>
            <a:r>
              <a:rPr lang="ru-RU" sz="3200" b="1" dirty="0">
                <a:solidFill>
                  <a:srgbClr val="FF0000"/>
                </a:solidFill>
              </a:rPr>
              <a:t>90 %</a:t>
            </a:r>
            <a:r>
              <a:rPr lang="ru-RU" sz="3200" b="1" dirty="0"/>
              <a:t> воды, мало сухого вещества, содержит </a:t>
            </a:r>
            <a:r>
              <a:rPr lang="ru-RU" sz="3200" b="1" dirty="0">
                <a:solidFill>
                  <a:srgbClr val="990099"/>
                </a:solidFill>
              </a:rPr>
              <a:t>соланин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ru-RU" sz="3200" b="1" dirty="0"/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/>
              <a:t>Используется свиньям - взрослым животным до </a:t>
            </a:r>
            <a:r>
              <a:rPr lang="ru-RU" sz="3200" b="1" dirty="0">
                <a:solidFill>
                  <a:srgbClr val="FF0000"/>
                </a:solidFill>
              </a:rPr>
              <a:t>7 – 8 кг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14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636838" y="77758"/>
            <a:ext cx="4296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СХЕМА ЗЕЛЕНОГО КОНВЕЙЕРА</a:t>
            </a:r>
            <a:endParaRPr lang="en-US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/>
        </p:nvGraphicFramePr>
        <p:xfrm>
          <a:off x="107952" y="620714"/>
          <a:ext cx="9001125" cy="6097587"/>
        </p:xfrm>
        <a:graphic>
          <a:graphicData uri="http://schemas.openxmlformats.org/drawingml/2006/table">
            <a:tbl>
              <a:tblPr/>
              <a:tblGrid>
                <a:gridCol w="504825"/>
                <a:gridCol w="5438775"/>
                <a:gridCol w="1439863"/>
                <a:gridCol w="1617662"/>
              </a:tblGrid>
              <a:tr h="24992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Набор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2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Озимая сурепица,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озимая рожь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1 - 15.09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20.04 - 30.04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Озимый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рапс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озимая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пшеница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1 - 15.09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1.05 - 10.05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Озимый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рапс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озимая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пшеница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1 - 15.09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11.05 - 20.05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Тритикале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многолетние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бобово-злаковые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5.10.09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прошлых лет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25.05 - 15.06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Ячмень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овес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горох,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редька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масличная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1 - 5.04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6.06 - 15.06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Овес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яровой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рапс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горох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кормовой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1 - 5.04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16.06 - 25.06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горох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кормовой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5 - 10.04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26.06 - 10.07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Суданская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3 - 10.04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1.07 - 10.07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суданка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сева)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20 - 25.04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11.07 - 31.07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суданка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подсолнечник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30.04 - 10.05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1.08 - 25.08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3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Поукосные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Суданская трава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20 - 25.05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1.08 - 15.08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сорго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5 - 15.05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26.08 - 15.09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суданка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(II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20.05 - 10.06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16.09 - 15.10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3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Пожнивные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15 - 20.07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15.09 - 30.09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Овес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редька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ничная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(I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20.07 - 25.07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15.09 - 30.09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Овес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редька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ничная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25.07 - 1.08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1.10 - 30.10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4215" y="836614"/>
            <a:ext cx="7704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III. </a:t>
            </a:r>
            <a:r>
              <a:rPr lang="ru-RU" sz="2800" b="1">
                <a:solidFill>
                  <a:srgbClr val="990000"/>
                </a:solidFill>
              </a:rPr>
              <a:t>ХАРАКТЕРИСТИКА ЕСТЕСТВЕННЫХ И КУЛЬТУРНЫХ ПАСТБИЩ, ИХ ИСПОЛЬЗОВАНИЕ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2492375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6600"/>
                </a:solidFill>
              </a:rPr>
              <a:t>Естественные пастбища</a:t>
            </a:r>
            <a:r>
              <a:rPr lang="ru-RU" sz="3200" dirty="0"/>
              <a:t> </a:t>
            </a:r>
            <a:r>
              <a:rPr lang="ru-RU" sz="3200" dirty="0" smtClean="0"/>
              <a:t>– </a:t>
            </a:r>
            <a:r>
              <a:rPr lang="ru-RU" sz="3200" b="1" baseline="30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sz="3200" b="1" baseline="-25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dirty="0"/>
              <a:t>часть территории страны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/>
              <a:t>Богатство ботанического состава</a:t>
            </a:r>
            <a:r>
              <a:rPr lang="ru-RU" sz="3200" dirty="0"/>
              <a:t> – </a:t>
            </a:r>
            <a:r>
              <a:rPr lang="ru-RU" sz="3200" dirty="0" smtClean="0">
                <a:solidFill>
                  <a:srgbClr val="FF0000"/>
                </a:solidFill>
              </a:rPr>
              <a:t>около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300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разновидностей, </a:t>
            </a:r>
            <a:r>
              <a:rPr lang="ru-RU" sz="3200" dirty="0">
                <a:solidFill>
                  <a:srgbClr val="FF0000"/>
                </a:solidFill>
              </a:rPr>
              <a:t>примерно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50 доминанты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/>
              <a:t>Отличаются разнообразием состава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23852" y="765175"/>
            <a:ext cx="2087563" cy="49859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>
                <a:sym typeface="Symbol" pitchFamily="18" charset="2"/>
              </a:rPr>
              <a:t> Объемистые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987675" y="541339"/>
            <a:ext cx="4464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b="1" dirty="0"/>
              <a:t> не более </a:t>
            </a:r>
            <a:r>
              <a:rPr lang="ru-RU" b="1" dirty="0">
                <a:solidFill>
                  <a:srgbClr val="C00000"/>
                </a:solidFill>
              </a:rPr>
              <a:t>0,75 </a:t>
            </a:r>
            <a:r>
              <a:rPr lang="ru-RU" b="1" dirty="0" smtClean="0">
                <a:solidFill>
                  <a:srgbClr val="C00000"/>
                </a:solidFill>
              </a:rPr>
              <a:t>ЭКЕ </a:t>
            </a:r>
            <a:endParaRPr lang="ru-RU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b="1" dirty="0"/>
              <a:t> зола </a:t>
            </a:r>
            <a:r>
              <a:rPr lang="ru-RU" b="1" dirty="0">
                <a:solidFill>
                  <a:srgbClr val="C00000"/>
                </a:solidFill>
              </a:rPr>
              <a:t>щелочная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8313" y="3068639"/>
            <a:ext cx="2665412" cy="46166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/>
              <a:t>Грубые корма</a:t>
            </a: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H="1">
            <a:off x="1187450" y="1341438"/>
            <a:ext cx="2159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2124075" y="1341437"/>
            <a:ext cx="1943869" cy="1943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07504" y="3645024"/>
            <a:ext cx="30241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ru-RU" sz="2000" b="1" dirty="0"/>
              <a:t> более </a:t>
            </a:r>
            <a:r>
              <a:rPr lang="ru-RU" sz="2000" b="1" dirty="0">
                <a:solidFill>
                  <a:srgbClr val="C00000"/>
                </a:solidFill>
              </a:rPr>
              <a:t>19 % сырой клетчатки </a:t>
            </a:r>
            <a:r>
              <a:rPr lang="ru-RU" sz="2000" b="1" dirty="0"/>
              <a:t>(лигнин – </a:t>
            </a:r>
            <a:r>
              <a:rPr lang="ru-RU" sz="2000" b="1" dirty="0">
                <a:solidFill>
                  <a:srgbClr val="800000"/>
                </a:solidFill>
              </a:rPr>
              <a:t>балласт): </a:t>
            </a:r>
          </a:p>
          <a:p>
            <a:pPr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 сено</a:t>
            </a:r>
            <a:endParaRPr lang="ru-RU" sz="2000" b="1" dirty="0">
              <a:solidFill>
                <a:srgbClr val="8000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 полова</a:t>
            </a:r>
            <a:endParaRPr lang="ru-RU" sz="2000" b="1" dirty="0">
              <a:solidFill>
                <a:srgbClr val="8000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 солома</a:t>
            </a:r>
            <a:endParaRPr lang="ru-RU" sz="2000" b="1" dirty="0">
              <a:solidFill>
                <a:srgbClr val="8000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 шелуха</a:t>
            </a:r>
            <a:endParaRPr lang="ru-RU" sz="2000" b="1" dirty="0">
              <a:solidFill>
                <a:srgbClr val="8000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 лузга</a:t>
            </a:r>
            <a:endParaRPr lang="ru-RU" sz="2000" b="1" dirty="0">
              <a:solidFill>
                <a:srgbClr val="8000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 веточный </a:t>
            </a:r>
            <a:r>
              <a:rPr lang="ru-RU" sz="2000" b="1" dirty="0">
                <a:solidFill>
                  <a:srgbClr val="800000"/>
                </a:solidFill>
              </a:rPr>
              <a:t>корм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3563888" y="3356992"/>
            <a:ext cx="1872208" cy="3508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b="1" dirty="0"/>
              <a:t>С</a:t>
            </a:r>
            <a:r>
              <a:rPr lang="ru-RU" b="1" dirty="0" smtClean="0"/>
              <a:t>очные </a:t>
            </a:r>
            <a:endParaRPr lang="ru-RU" b="1" dirty="0"/>
          </a:p>
        </p:txBody>
      </p:sp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3281033" y="3861048"/>
            <a:ext cx="244309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/>
              <a:t>более</a:t>
            </a:r>
            <a:r>
              <a:rPr lang="ru-RU" sz="2000" b="1" dirty="0">
                <a:solidFill>
                  <a:srgbClr val="FF33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40 % воды</a:t>
            </a:r>
            <a:r>
              <a:rPr lang="ru-RU" sz="2000" b="1" dirty="0"/>
              <a:t>: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трава</a:t>
            </a:r>
            <a:endParaRPr lang="ru-RU" sz="2000" b="1" dirty="0">
              <a:solidFill>
                <a:srgbClr val="800000"/>
              </a:solidFill>
            </a:endParaRPr>
          </a:p>
          <a:p>
            <a:r>
              <a:rPr lang="ru-RU" sz="2000" b="1" dirty="0" err="1">
                <a:solidFill>
                  <a:srgbClr val="800000"/>
                </a:solidFill>
              </a:rPr>
              <a:t>корнеклубнеплоды</a:t>
            </a:r>
            <a:endParaRPr lang="ru-RU" sz="2000" b="1" dirty="0">
              <a:solidFill>
                <a:srgbClr val="800000"/>
              </a:solidFill>
            </a:endParaRPr>
          </a:p>
          <a:p>
            <a:r>
              <a:rPr lang="ru-RU" sz="2000" b="1" dirty="0">
                <a:solidFill>
                  <a:srgbClr val="800000"/>
                </a:solidFill>
              </a:rPr>
              <a:t>силос 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сенаж </a:t>
            </a:r>
            <a:endParaRPr lang="ru-RU" sz="2000" dirty="0">
              <a:solidFill>
                <a:srgbClr val="993300"/>
              </a:solidFill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6661152" y="3284539"/>
            <a:ext cx="208756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Водянистые</a:t>
            </a:r>
          </a:p>
        </p:txBody>
      </p:sp>
      <p:sp>
        <p:nvSpPr>
          <p:cNvPr id="5134" name="Line 18"/>
          <p:cNvSpPr>
            <a:spLocks noChangeShapeType="1"/>
          </p:cNvSpPr>
          <p:nvPr/>
        </p:nvSpPr>
        <p:spPr bwMode="auto">
          <a:xfrm>
            <a:off x="2627785" y="1341437"/>
            <a:ext cx="5087468" cy="1871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6429377" y="4005264"/>
            <a:ext cx="2714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800000"/>
                </a:solidFill>
              </a:rPr>
              <a:t>Отходы: крахмальной свеклосахарной пивоваренной спиртовой промышленности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2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/>
          <a:stretch>
            <a:fillRect/>
          </a:stretch>
        </p:blipFill>
        <p:spPr>
          <a:xfrm>
            <a:off x="-36513" y="-26988"/>
            <a:ext cx="9180513" cy="6929438"/>
          </a:xfr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83E3-8910-43A2-A535-7C92D3FF5FCA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331915" y="765175"/>
            <a:ext cx="6840537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0099"/>
                </a:solidFill>
              </a:rPr>
              <a:t>Основные представители:</a:t>
            </a:r>
          </a:p>
          <a:p>
            <a:pPr algn="ctr">
              <a:spcBef>
                <a:spcPct val="50000"/>
              </a:spcBef>
              <a:defRPr/>
            </a:pPr>
            <a:endParaRPr lang="ru-RU" sz="14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 typeface="Times New Roman" pitchFamily="18" charset="0"/>
              <a:buChar char="-"/>
              <a:defRPr/>
            </a:pPr>
            <a:r>
              <a:rPr lang="ru-RU" sz="3200" dirty="0"/>
              <a:t> </a:t>
            </a:r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злаки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-"/>
              <a:defRPr/>
            </a:pPr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бобовые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-"/>
              <a:defRPr/>
            </a:pPr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сложноцветные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-"/>
              <a:defRPr/>
            </a:pPr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солянки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-"/>
              <a:defRPr/>
            </a:pPr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осоки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-"/>
              <a:defRPr/>
            </a:pPr>
            <a:r>
              <a:rPr lang="ru-RU" sz="3200" dirty="0"/>
              <a:t> </a:t>
            </a:r>
            <a:r>
              <a:rPr lang="ru-RU" sz="3200" b="1" dirty="0">
                <a:solidFill>
                  <a:srgbClr val="990099"/>
                </a:solidFill>
              </a:rPr>
              <a:t>ядовитые и вредные</a:t>
            </a:r>
            <a:r>
              <a:rPr lang="ru-RU" sz="3200" dirty="0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7950" y="330270"/>
            <a:ext cx="882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ПИТАТЕЛЬНОСТЬ ТРАВЫ ПРИ </a:t>
            </a: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РАЗЛИЧНЫХ </a:t>
            </a: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СИСТЕМ</a:t>
            </a: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АХ</a:t>
            </a: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 ИСПОЛЬЗОВАНИЯ</a:t>
            </a:r>
          </a:p>
        </p:txBody>
      </p:sp>
      <p:graphicFrame>
        <p:nvGraphicFramePr>
          <p:cNvPr id="166915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67717940"/>
              </p:ext>
            </p:extLst>
          </p:nvPr>
        </p:nvGraphicFramePr>
        <p:xfrm>
          <a:off x="250827" y="1195388"/>
          <a:ext cx="8640763" cy="5257798"/>
        </p:xfrm>
        <a:graphic>
          <a:graphicData uri="http://schemas.openxmlformats.org/drawingml/2006/table">
            <a:tbl>
              <a:tblPr/>
              <a:tblGrid>
                <a:gridCol w="2449513"/>
                <a:gridCol w="1547812"/>
                <a:gridCol w="1547813"/>
                <a:gridCol w="1547812"/>
                <a:gridCol w="1547813"/>
              </a:tblGrid>
              <a:tr h="59047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100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сухого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травы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содержится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ВЫПАС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6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загонный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бессистемный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переваримого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протеина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переваримого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протеина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цветения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9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цветение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IХ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созревание семян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IХ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семена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осыпались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83E3-8910-43A2-A535-7C92D3FF5FCA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15900" y="712341"/>
            <a:ext cx="8820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ОПТИМАЛЬНОЕ ИСПОЛЬЗОВАНИЕ ПАСТБИЩА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67968" name="Group 32"/>
          <p:cNvGraphicFramePr>
            <a:graphicFrameLocks noGrp="1"/>
          </p:cNvGraphicFramePr>
          <p:nvPr>
            <p:ph/>
          </p:nvPr>
        </p:nvGraphicFramePr>
        <p:xfrm>
          <a:off x="250827" y="1866900"/>
          <a:ext cx="8640763" cy="4829180"/>
        </p:xfrm>
        <a:graphic>
          <a:graphicData uri="http://schemas.openxmlformats.org/drawingml/2006/table">
            <a:tbl>
              <a:tblPr/>
              <a:tblGrid>
                <a:gridCol w="3313113"/>
                <a:gridCol w="2663825"/>
                <a:gridCol w="2663825"/>
              </a:tblGrid>
              <a:tr h="75247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ВЫПАС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2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травостоя, см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Лесостепь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15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7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2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Степь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12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7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Засушливая степь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8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4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83E3-8910-43A2-A535-7C92D3FF5FCA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187450" y="765175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Нагрузка на пастбище: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50827" y="3500439"/>
            <a:ext cx="853281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/>
              <a:t>где: </a:t>
            </a:r>
            <a:r>
              <a:rPr lang="en-US" sz="3200" b="1" dirty="0">
                <a:solidFill>
                  <a:srgbClr val="CC0000"/>
                </a:solidFill>
              </a:rPr>
              <a:t>N </a:t>
            </a:r>
            <a:r>
              <a:rPr lang="en-US" sz="3200" b="1" dirty="0"/>
              <a:t>– </a:t>
            </a:r>
            <a:r>
              <a:rPr lang="ru-RU" sz="3200" b="1" dirty="0"/>
              <a:t>число животных на га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CC0000"/>
                </a:solidFill>
              </a:rPr>
              <a:t>У</a:t>
            </a:r>
            <a:r>
              <a:rPr lang="ru-RU" sz="3200" b="1" dirty="0" smtClean="0"/>
              <a:t> </a:t>
            </a:r>
            <a:r>
              <a:rPr lang="ru-RU" sz="3200" b="1" dirty="0"/>
              <a:t>– урожайность с 1 га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CC0000"/>
                </a:solidFill>
              </a:rPr>
              <a:t>К</a:t>
            </a:r>
            <a:r>
              <a:rPr lang="ru-RU" sz="3200" b="1" dirty="0" smtClean="0"/>
              <a:t> </a:t>
            </a:r>
            <a:r>
              <a:rPr lang="ru-RU" sz="3200" b="1" dirty="0"/>
              <a:t>– </a:t>
            </a:r>
            <a:r>
              <a:rPr lang="ru-RU" sz="3200" b="1" dirty="0" err="1"/>
              <a:t>сут</a:t>
            </a:r>
            <a:r>
              <a:rPr lang="ru-RU" sz="3200" b="1" dirty="0"/>
              <a:t>. потребность на 1 животного 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CC0000"/>
                </a:solidFill>
              </a:rPr>
              <a:t>Д</a:t>
            </a:r>
            <a:r>
              <a:rPr lang="ru-RU" sz="3200" b="1" dirty="0" smtClean="0"/>
              <a:t> </a:t>
            </a:r>
            <a:r>
              <a:rPr lang="ru-RU" sz="3200" b="1" dirty="0"/>
              <a:t>– количество дней в загоне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00040" y="1844824"/>
                <a:ext cx="2143920" cy="1083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𝑵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latin typeface="Cambria Math"/>
                            </a:rPr>
                            <m:t>У</m:t>
                          </m:r>
                        </m:num>
                        <m:den>
                          <m:r>
                            <a:rPr lang="ru-RU" sz="3200" b="1" i="1" smtClean="0">
                              <a:latin typeface="Cambria Math"/>
                            </a:rPr>
                            <m:t>К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×Д</m:t>
                          </m:r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040" y="1844824"/>
                <a:ext cx="2143920" cy="10830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КОРНЕКЛУБНЕПЛОДЫ, БАХЧЕВЫЕ КОРМА</a:t>
            </a:r>
            <a:endParaRPr lang="ru-RU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609600" indent="-609600" algn="l">
              <a:spcBef>
                <a:spcPct val="70000"/>
              </a:spcBef>
              <a:buFontTx/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Общая характеристика </a:t>
            </a:r>
          </a:p>
          <a:p>
            <a:pPr marL="609600" indent="-609600" algn="l">
              <a:spcBef>
                <a:spcPct val="70000"/>
              </a:spcBef>
              <a:buFontTx/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Корнеплоды</a:t>
            </a:r>
          </a:p>
          <a:p>
            <a:pPr marL="609600" indent="-609600" algn="l">
              <a:spcBef>
                <a:spcPct val="70000"/>
              </a:spcBef>
              <a:buFontTx/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Клубнеплоды и бахчевые культуры</a:t>
            </a:r>
          </a:p>
          <a:p>
            <a:pPr marL="609600" indent="-609600" algn="l">
              <a:spcBef>
                <a:spcPct val="70000"/>
              </a:spcBef>
              <a:buFontTx/>
              <a:buAutoNum type="arabicPeriod"/>
            </a:pPr>
            <a:endParaRPr lang="ru-RU" b="1" dirty="0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1. ОБЩАЯ ХАРАКТЕРИСТИКА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Корнеплоды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b="1" dirty="0"/>
              <a:t> кормовая свекла</a:t>
            </a:r>
          </a:p>
          <a:p>
            <a:pPr marL="0" indent="2065338">
              <a:spcBef>
                <a:spcPct val="30000"/>
              </a:spcBef>
              <a:buNone/>
            </a:pPr>
            <a:r>
              <a:rPr lang="ru-RU" b="1" dirty="0" smtClean="0"/>
              <a:t> полусахарная </a:t>
            </a:r>
            <a:r>
              <a:rPr lang="ru-RU" b="1" dirty="0"/>
              <a:t>свекла</a:t>
            </a:r>
          </a:p>
          <a:p>
            <a:pPr marL="0" indent="2065338">
              <a:spcBef>
                <a:spcPct val="30000"/>
              </a:spcBef>
              <a:buNone/>
            </a:pPr>
            <a:r>
              <a:rPr lang="ru-RU" b="1" dirty="0" smtClean="0"/>
              <a:t> сахарная </a:t>
            </a:r>
            <a:r>
              <a:rPr lang="ru-RU" b="1" dirty="0"/>
              <a:t>свекла</a:t>
            </a:r>
          </a:p>
          <a:p>
            <a:pPr marL="0" indent="2065338">
              <a:spcBef>
                <a:spcPct val="30000"/>
              </a:spcBef>
              <a:buNone/>
            </a:pPr>
            <a:r>
              <a:rPr lang="ru-RU" b="1" dirty="0" smtClean="0"/>
              <a:t> турнепс</a:t>
            </a:r>
            <a:endParaRPr lang="ru-RU" b="1" dirty="0"/>
          </a:p>
          <a:p>
            <a:pPr marL="0" indent="2065338">
              <a:spcBef>
                <a:spcPct val="30000"/>
              </a:spcBef>
              <a:buNone/>
            </a:pPr>
            <a:r>
              <a:rPr lang="ru-RU" b="1" dirty="0" smtClean="0"/>
              <a:t> брюква</a:t>
            </a:r>
            <a:endParaRPr lang="ru-RU" b="1" dirty="0"/>
          </a:p>
          <a:p>
            <a:pPr marL="0" indent="2065338">
              <a:spcBef>
                <a:spcPct val="30000"/>
              </a:spcBef>
              <a:buNone/>
            </a:pPr>
            <a:r>
              <a:rPr lang="ru-RU" b="1" dirty="0" smtClean="0"/>
              <a:t> морковь </a:t>
            </a:r>
            <a:endParaRPr lang="ru-RU" b="1" dirty="0"/>
          </a:p>
          <a:p>
            <a:pPr marL="0" indent="0">
              <a:spcBef>
                <a:spcPct val="3000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Клубнеплоды:</a:t>
            </a:r>
            <a:r>
              <a:rPr lang="ru-RU" b="1" dirty="0"/>
              <a:t> картофель</a:t>
            </a:r>
          </a:p>
          <a:p>
            <a:pPr marL="0" indent="2241550">
              <a:spcBef>
                <a:spcPct val="30000"/>
              </a:spcBef>
              <a:buNone/>
            </a:pPr>
            <a:r>
              <a:rPr lang="ru-RU" b="1" dirty="0" smtClean="0"/>
              <a:t>топинамбур</a:t>
            </a:r>
            <a:endParaRPr lang="ru-RU" b="1" dirty="0"/>
          </a:p>
          <a:p>
            <a:pPr marL="0" indent="0">
              <a:spcBef>
                <a:spcPct val="30000"/>
              </a:spcBef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Бахчевые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b="1" dirty="0"/>
              <a:t> тыква</a:t>
            </a:r>
          </a:p>
          <a:p>
            <a:pPr marL="0" indent="1695450">
              <a:spcBef>
                <a:spcPct val="30000"/>
              </a:spcBef>
              <a:buNone/>
            </a:pPr>
            <a:r>
              <a:rPr lang="ru-RU" b="1" dirty="0" smtClean="0"/>
              <a:t> кабачки</a:t>
            </a:r>
            <a:endParaRPr lang="ru-RU" b="1" dirty="0"/>
          </a:p>
          <a:p>
            <a:pPr marL="0" indent="1695450">
              <a:spcBef>
                <a:spcPct val="30000"/>
              </a:spcBef>
              <a:buNone/>
            </a:pPr>
            <a:r>
              <a:rPr lang="ru-RU" b="1" dirty="0" smtClean="0"/>
              <a:t> кормовой арбуз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47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>
                <a:solidFill>
                  <a:srgbClr val="990033"/>
                </a:solidFill>
                <a:cs typeface="Times New Roman" pitchFamily="18" charset="0"/>
              </a:rPr>
              <a:t>ХИМИЧЕСКИЙ СОСТАВ КОРНЕПЛОДОВ</a:t>
            </a:r>
            <a:r>
              <a:rPr lang="ru-RU" b="1" dirty="0" smtClean="0">
                <a:solidFill>
                  <a:srgbClr val="990033"/>
                </a:solidFill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990033"/>
                </a:solidFill>
                <a:cs typeface="Times New Roman" pitchFamily="18" charset="0"/>
              </a:rPr>
              <a:t>%</a:t>
            </a:r>
            <a:endParaRPr lang="ru-RU" b="1" dirty="0">
              <a:solidFill>
                <a:srgbClr val="990033"/>
              </a:solidFill>
            </a:endParaRPr>
          </a:p>
        </p:txBody>
      </p:sp>
      <p:graphicFrame>
        <p:nvGraphicFramePr>
          <p:cNvPr id="12" name="Group 8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821414"/>
              </p:ext>
            </p:extLst>
          </p:nvPr>
        </p:nvGraphicFramePr>
        <p:xfrm>
          <a:off x="457200" y="1600200"/>
          <a:ext cx="8229600" cy="3964421"/>
        </p:xfrm>
        <a:graphic>
          <a:graphicData uri="http://schemas.openxmlformats.org/drawingml/2006/table">
            <a:tbl>
              <a:tblPr/>
              <a:tblGrid>
                <a:gridCol w="1234480"/>
                <a:gridCol w="699512"/>
                <a:gridCol w="699512"/>
                <a:gridCol w="699512"/>
                <a:gridCol w="699512"/>
                <a:gridCol w="699512"/>
                <a:gridCol w="699512"/>
                <a:gridCol w="699512"/>
                <a:gridCol w="699512"/>
                <a:gridCol w="699512"/>
                <a:gridCol w="699512"/>
              </a:tblGrid>
              <a:tr h="764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Корма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Протеин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Жир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БЭВ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Зола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Кар. мг/кг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Свекла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кормовая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0,12</a:t>
                      </a: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0,04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0,08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Свекла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полусахар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0,17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0,09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0,04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Свекла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сахарная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0,24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0,05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0,05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Морковь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кормовая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0,14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0,07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0,06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Брюква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0,04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0,04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394" marR="8739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ru-RU" b="1" dirty="0" smtClean="0"/>
              <a:t> Содержат </a:t>
            </a:r>
            <a:r>
              <a:rPr lang="ru-RU" b="1" dirty="0"/>
              <a:t>воды </a:t>
            </a:r>
            <a:r>
              <a:rPr lang="ru-RU" b="1" dirty="0">
                <a:solidFill>
                  <a:srgbClr val="FF0000"/>
                </a:solidFill>
              </a:rPr>
              <a:t>70 – 95 %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ru-RU" b="1" dirty="0" smtClean="0"/>
              <a:t> Сухое </a:t>
            </a:r>
            <a:r>
              <a:rPr lang="ru-RU" b="1" dirty="0"/>
              <a:t>вещество – углеводы (</a:t>
            </a:r>
            <a:r>
              <a:rPr lang="ru-RU" b="1" dirty="0">
                <a:solidFill>
                  <a:srgbClr val="FF0000"/>
                </a:solidFill>
              </a:rPr>
              <a:t>сахар, крахмал</a:t>
            </a:r>
            <a:r>
              <a:rPr lang="ru-RU" b="1" dirty="0"/>
              <a:t>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ru-RU" b="1" dirty="0" smtClean="0"/>
              <a:t> Вода </a:t>
            </a:r>
            <a:r>
              <a:rPr lang="ru-RU" b="1" dirty="0"/>
              <a:t>– </a:t>
            </a:r>
            <a:r>
              <a:rPr lang="ru-RU" b="1" dirty="0">
                <a:solidFill>
                  <a:srgbClr val="FF0000"/>
                </a:solidFill>
              </a:rPr>
              <a:t>клеточный сок</a:t>
            </a:r>
            <a:r>
              <a:rPr lang="ru-RU" b="1" dirty="0"/>
              <a:t> (органические кислоты, углеводы, минеральные соли, витамины и другие)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ru-RU" b="1" dirty="0" smtClean="0"/>
              <a:t> Диетические </a:t>
            </a:r>
            <a:r>
              <a:rPr lang="ru-RU" b="1" dirty="0"/>
              <a:t>свойства – </a:t>
            </a:r>
            <a:r>
              <a:rPr lang="ru-RU" b="1" dirty="0">
                <a:solidFill>
                  <a:srgbClr val="FF0000"/>
                </a:solidFill>
              </a:rPr>
              <a:t>легкая переваримость и усвояемость</a:t>
            </a:r>
            <a:r>
              <a:rPr lang="ru-RU" b="1" dirty="0"/>
              <a:t>. Приближают зимнее кормление к летнему (снижается яловость, здоровый приплод, повышают продуктивность)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ru-RU" b="1" dirty="0" smtClean="0"/>
              <a:t> Высокая </a:t>
            </a:r>
            <a:r>
              <a:rPr lang="ru-RU" b="1" dirty="0"/>
              <a:t>переваримость сухого вещества – </a:t>
            </a:r>
            <a:r>
              <a:rPr lang="ru-RU" b="1" dirty="0">
                <a:solidFill>
                  <a:srgbClr val="FF0000"/>
                </a:solidFill>
              </a:rPr>
              <a:t>85 – 95 %.</a:t>
            </a:r>
            <a:r>
              <a:rPr lang="ru-RU" b="1" dirty="0"/>
              <a:t> Возбуждают </a:t>
            </a:r>
            <a:r>
              <a:rPr lang="ru-RU" b="1" dirty="0" err="1"/>
              <a:t>сокоотделение</a:t>
            </a:r>
            <a:r>
              <a:rPr lang="ru-RU" b="1" dirty="0"/>
              <a:t> пищеварительных желез. Послабляющее </a:t>
            </a:r>
            <a:r>
              <a:rPr lang="ru-RU" b="1" dirty="0" smtClean="0"/>
              <a:t>действие</a:t>
            </a:r>
            <a:endParaRPr lang="ru-RU" b="1" dirty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ru-RU" b="1" dirty="0" smtClean="0"/>
              <a:t> Молокогонные корма</a:t>
            </a:r>
            <a:endParaRPr lang="ru-RU" b="1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  <a:cs typeface="Times New Roman" pitchFamily="18" charset="0"/>
              </a:rPr>
              <a:t>Характеристика корнеплодов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2. КОРНЕПЛОДЫ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Использование: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ru-RU" sz="2000" b="1" dirty="0" smtClean="0"/>
              <a:t>Благотворное влияние на микрофлору рубца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ru-RU" sz="2000" b="1" dirty="0" smtClean="0"/>
              <a:t>Дробное скармливание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ru-RU" sz="2000" b="1" dirty="0" smtClean="0"/>
              <a:t>Скармливание в целом и измельченном виде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ru-RU" sz="2000" b="1" dirty="0" smtClean="0"/>
              <a:t>Пропаривание свеклы – быстрое охлаждение до </a:t>
            </a:r>
            <a:r>
              <a:rPr lang="en-US" sz="2000" b="1" dirty="0" smtClean="0"/>
              <a:t>t </a:t>
            </a:r>
            <a:r>
              <a:rPr lang="en-US" sz="2000" b="1" dirty="0" smtClean="0">
                <a:solidFill>
                  <a:srgbClr val="FF0000"/>
                </a:solidFill>
              </a:rPr>
              <a:t>35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°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/>
              <a:t> (</a:t>
            </a:r>
            <a:r>
              <a:rPr lang="ru-RU" sz="2000" b="1" dirty="0" smtClean="0">
                <a:solidFill>
                  <a:srgbClr val="FF0000"/>
                </a:solidFill>
              </a:rPr>
              <a:t>нитраты</a:t>
            </a:r>
            <a:r>
              <a:rPr lang="en-US" sz="2000" b="1" dirty="0" smtClean="0"/>
              <a:t>)</a:t>
            </a:r>
            <a:endParaRPr lang="ru-RU" sz="2000" b="1" dirty="0" smtClean="0"/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ru-RU" sz="2000" b="1" dirty="0" smtClean="0"/>
              <a:t>Приток воздуха в хранилище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endParaRPr lang="ru-RU" sz="2000" b="1" dirty="0" smtClean="0"/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Химический состав и характеристика питательных веществ: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ru-RU" sz="2000" b="1" dirty="0" smtClean="0"/>
              <a:t>Сухое вещество - сахар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ru-RU" sz="2000" b="1" dirty="0" smtClean="0"/>
              <a:t>Протеин – </a:t>
            </a:r>
            <a:r>
              <a:rPr lang="ru-RU" sz="2000" b="1" dirty="0" smtClean="0">
                <a:solidFill>
                  <a:srgbClr val="FF0000"/>
                </a:solidFill>
              </a:rPr>
              <a:t>до 50 % амиды</a:t>
            </a:r>
            <a:r>
              <a:rPr lang="ru-RU" sz="2000" b="1" dirty="0" smtClean="0"/>
              <a:t>, достаточное количество лизина и триптофана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ru-RU" sz="2000" b="1" dirty="0" smtClean="0"/>
              <a:t>Клетчатка – мало инкрустирующих веществ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ru-RU" sz="2000" b="1" dirty="0" smtClean="0"/>
              <a:t>Зола – мало </a:t>
            </a:r>
            <a:r>
              <a:rPr lang="ru-RU" sz="2000" b="1" dirty="0" err="1" smtClean="0">
                <a:solidFill>
                  <a:srgbClr val="0000CC"/>
                </a:solidFill>
              </a:rPr>
              <a:t>Са</a:t>
            </a:r>
            <a:r>
              <a:rPr lang="ru-RU" sz="2000" b="1" dirty="0" smtClean="0"/>
              <a:t> и </a:t>
            </a:r>
            <a:r>
              <a:rPr lang="ru-RU" sz="2000" b="1" dirty="0" smtClean="0">
                <a:solidFill>
                  <a:srgbClr val="0000CC"/>
                </a:solidFill>
              </a:rPr>
              <a:t>Р</a:t>
            </a:r>
            <a:r>
              <a:rPr lang="ru-RU" sz="2000" b="1" dirty="0" smtClean="0"/>
              <a:t>, </a:t>
            </a:r>
            <a:r>
              <a:rPr lang="ru-RU" sz="2000" b="1" dirty="0" smtClean="0">
                <a:solidFill>
                  <a:srgbClr val="0000CC"/>
                </a:solidFill>
              </a:rPr>
              <a:t>К</a:t>
            </a:r>
            <a:r>
              <a:rPr lang="ru-RU" sz="2000" b="1" dirty="0" smtClean="0"/>
              <a:t> преобладает над </a:t>
            </a:r>
            <a:r>
              <a:rPr lang="en-US" sz="2000" b="1" dirty="0" smtClean="0">
                <a:solidFill>
                  <a:srgbClr val="0000CC"/>
                </a:solidFill>
              </a:rPr>
              <a:t>Na</a:t>
            </a:r>
            <a:endParaRPr lang="ru-RU" sz="2000" b="1" dirty="0" smtClean="0">
              <a:solidFill>
                <a:srgbClr val="0000CC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ru-RU" sz="2000" b="1" dirty="0" smtClean="0"/>
              <a:t>Витамины – С, каротин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77691" y="979488"/>
            <a:ext cx="3600450" cy="49859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dirty="0">
                <a:sym typeface="Symbol" pitchFamily="18" charset="2"/>
              </a:rPr>
              <a:t> </a:t>
            </a:r>
            <a:r>
              <a:rPr lang="ru-RU" b="1" dirty="0">
                <a:solidFill>
                  <a:srgbClr val="000099"/>
                </a:solidFill>
                <a:sym typeface="Symbol" pitchFamily="18" charset="2"/>
              </a:rPr>
              <a:t>Концентрированные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95740" y="979488"/>
            <a:ext cx="4752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b="1" dirty="0"/>
              <a:t> более </a:t>
            </a:r>
            <a:r>
              <a:rPr lang="ru-RU" b="1" dirty="0">
                <a:solidFill>
                  <a:srgbClr val="C00000"/>
                </a:solidFill>
              </a:rPr>
              <a:t>0,75 ЭКЕ,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b="1" dirty="0"/>
              <a:t> не более </a:t>
            </a:r>
            <a:r>
              <a:rPr lang="ru-RU" b="1" dirty="0">
                <a:solidFill>
                  <a:srgbClr val="C00000"/>
                </a:solidFill>
              </a:rPr>
              <a:t>19 % сырой клетчатки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b="1" dirty="0"/>
              <a:t> </a:t>
            </a:r>
            <a:r>
              <a:rPr lang="ru-RU" b="1" dirty="0" smtClean="0"/>
              <a:t>зола </a:t>
            </a:r>
            <a:r>
              <a:rPr lang="ru-RU" b="1" dirty="0">
                <a:solidFill>
                  <a:srgbClr val="C00000"/>
                </a:solidFill>
              </a:rPr>
              <a:t>кислая</a:t>
            </a:r>
          </a:p>
        </p:txBody>
      </p:sp>
      <p:sp>
        <p:nvSpPr>
          <p:cNvPr id="6148" name="Text Box 16"/>
          <p:cNvSpPr txBox="1">
            <a:spLocks noChangeArrowheads="1"/>
          </p:cNvSpPr>
          <p:nvPr/>
        </p:nvSpPr>
        <p:spPr bwMode="auto">
          <a:xfrm>
            <a:off x="250827" y="2708275"/>
            <a:ext cx="85693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Зерновые, комбикорма, отходы мельничной и маслоэкстракционной промышленности, высушенные остатки свеклосахарного, пивоваренного и других производств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Делятся на 2 подгруппы: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990000"/>
                </a:solidFill>
              </a:rPr>
              <a:t>1</a:t>
            </a:r>
            <a:r>
              <a:rPr lang="ru-RU" b="1" dirty="0">
                <a:solidFill>
                  <a:srgbClr val="990000"/>
                </a:solidFill>
              </a:rPr>
              <a:t>. углеводистые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990099"/>
                </a:solidFill>
              </a:rPr>
              <a:t>2</a:t>
            </a:r>
            <a:r>
              <a:rPr lang="ru-RU" b="1" dirty="0">
                <a:solidFill>
                  <a:srgbClr val="990099"/>
                </a:solidFill>
              </a:rPr>
              <a:t>. протеиновые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Свекла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000" b="1" dirty="0" smtClean="0"/>
              <a:t>Молокогонный корм, улучшает качество молока, повышает переваримость грубых кормов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000" b="1" dirty="0" smtClean="0"/>
              <a:t>На </a:t>
            </a:r>
            <a:r>
              <a:rPr lang="ru-RU" sz="2000" b="1" u="sng" dirty="0" smtClean="0">
                <a:solidFill>
                  <a:srgbClr val="0000FF"/>
                </a:solidFill>
              </a:rPr>
              <a:t>1 л молока</a:t>
            </a:r>
            <a:r>
              <a:rPr lang="ru-RU" sz="2000" b="1" dirty="0" smtClean="0"/>
              <a:t> дойным коровам </a:t>
            </a:r>
            <a:r>
              <a:rPr lang="ru-RU" sz="2000" b="1" dirty="0" smtClean="0">
                <a:solidFill>
                  <a:srgbClr val="FF0000"/>
                </a:solidFill>
              </a:rPr>
              <a:t>0,6-1 кг</a:t>
            </a:r>
            <a:r>
              <a:rPr lang="ru-RU" sz="2000" b="1" dirty="0" smtClean="0"/>
              <a:t> (</a:t>
            </a:r>
            <a:r>
              <a:rPr lang="ru-RU" sz="2000" b="1" dirty="0" smtClean="0">
                <a:solidFill>
                  <a:srgbClr val="FF0000"/>
                </a:solidFill>
              </a:rPr>
              <a:t>кормовая свекла</a:t>
            </a:r>
            <a:r>
              <a:rPr lang="ru-RU" sz="2000" b="1" dirty="0" smtClean="0"/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000" b="1" dirty="0" smtClean="0"/>
              <a:t>Использование сахарной свеклы: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000" b="1" dirty="0" smtClean="0"/>
              <a:t>а) высокое содержание сахара (</a:t>
            </a:r>
            <a:r>
              <a:rPr lang="ru-RU" sz="2000" b="1" dirty="0" smtClean="0">
                <a:solidFill>
                  <a:srgbClr val="FF0000"/>
                </a:solidFill>
              </a:rPr>
              <a:t>40, 80, 120 г/кг</a:t>
            </a:r>
            <a:r>
              <a:rPr lang="ru-RU" sz="2000" b="1" dirty="0" smtClean="0"/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000" b="1" dirty="0" smtClean="0"/>
              <a:t>б) щавелевая кислота и ее соли (в корнях и листьях – </a:t>
            </a:r>
            <a:r>
              <a:rPr lang="ru-RU" sz="2000" b="1" dirty="0" smtClean="0">
                <a:solidFill>
                  <a:srgbClr val="0000FF"/>
                </a:solidFill>
              </a:rPr>
              <a:t>3-4 г мела</a:t>
            </a:r>
            <a:r>
              <a:rPr lang="ru-RU" sz="2000" b="1" dirty="0" smtClean="0"/>
              <a:t> на </a:t>
            </a:r>
            <a:r>
              <a:rPr lang="ru-RU" sz="2000" b="1" dirty="0" smtClean="0">
                <a:solidFill>
                  <a:srgbClr val="0000FF"/>
                </a:solidFill>
              </a:rPr>
              <a:t>1 кг</a:t>
            </a:r>
            <a:r>
              <a:rPr lang="ru-RU" sz="2000" b="1" dirty="0" smtClean="0"/>
              <a:t> корма)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000" b="1" dirty="0" smtClean="0"/>
              <a:t>в) </a:t>
            </a:r>
            <a:r>
              <a:rPr lang="ru-RU" sz="2000" b="1" dirty="0" smtClean="0">
                <a:solidFill>
                  <a:srgbClr val="990099"/>
                </a:solidFill>
              </a:rPr>
              <a:t>сапонины </a:t>
            </a:r>
            <a:r>
              <a:rPr lang="ru-RU" sz="2000" b="1" dirty="0" smtClean="0"/>
              <a:t>– гемолиз эритроцитов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000" b="1" dirty="0" smtClean="0"/>
              <a:t>Питательность: в 1 кг </a:t>
            </a:r>
            <a:r>
              <a:rPr lang="ru-RU" sz="2000" b="1" dirty="0" smtClean="0">
                <a:solidFill>
                  <a:srgbClr val="FF0000"/>
                </a:solidFill>
              </a:rPr>
              <a:t>0,12 – 0,17 – 0,26 ЭКЕ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000" b="1" dirty="0" smtClean="0"/>
              <a:t>Использование: коровам до </a:t>
            </a:r>
            <a:r>
              <a:rPr lang="ru-RU" sz="2000" b="1" dirty="0" smtClean="0">
                <a:solidFill>
                  <a:srgbClr val="FF0000"/>
                </a:solidFill>
              </a:rPr>
              <a:t>30-35 кг</a:t>
            </a:r>
            <a:r>
              <a:rPr lang="ru-RU" sz="2000" b="1" dirty="0" smtClean="0"/>
              <a:t>, овцам до </a:t>
            </a:r>
            <a:r>
              <a:rPr lang="ru-RU" sz="2000" b="1" dirty="0" smtClean="0">
                <a:solidFill>
                  <a:srgbClr val="FF0000"/>
                </a:solidFill>
              </a:rPr>
              <a:t>4-5 кг, </a:t>
            </a:r>
            <a:r>
              <a:rPr lang="ru-RU" sz="2000" b="1" dirty="0" smtClean="0"/>
              <a:t>рабочим лошадям – </a:t>
            </a:r>
            <a:r>
              <a:rPr lang="ru-RU" sz="2000" b="1" dirty="0" smtClean="0">
                <a:solidFill>
                  <a:srgbClr val="FF0000"/>
                </a:solidFill>
              </a:rPr>
              <a:t>10-15 кг</a:t>
            </a:r>
            <a:r>
              <a:rPr lang="ru-RU" sz="2000" b="1" dirty="0" smtClean="0"/>
              <a:t> сырой и </a:t>
            </a:r>
            <a:r>
              <a:rPr lang="ru-RU" sz="2000" b="1" dirty="0" smtClean="0">
                <a:solidFill>
                  <a:srgbClr val="FF0000"/>
                </a:solidFill>
              </a:rPr>
              <a:t>5-7 кг</a:t>
            </a:r>
            <a:r>
              <a:rPr lang="ru-RU" sz="2000" b="1" dirty="0" smtClean="0"/>
              <a:t> варенной (пропаренного) для свиней.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"/>
          <a:stretch>
            <a:fillRect/>
          </a:stretch>
        </p:blipFill>
        <p:spPr>
          <a:xfrm>
            <a:off x="376238" y="274639"/>
            <a:ext cx="3586162" cy="4754562"/>
          </a:xfrm>
          <a:noFill/>
        </p:spPr>
      </p:pic>
      <p:pic>
        <p:nvPicPr>
          <p:cNvPr id="53252" name="Picture 7" descr="свекл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6"/>
          <a:stretch>
            <a:fillRect/>
          </a:stretch>
        </p:blipFill>
        <p:spPr>
          <a:xfrm>
            <a:off x="4876800" y="304800"/>
            <a:ext cx="3602038" cy="4318000"/>
          </a:xfrm>
          <a:noFill/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685802" y="5334001"/>
            <a:ext cx="2879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Свекла кормовая и сахарная</a:t>
            </a:r>
          </a:p>
        </p:txBody>
      </p:sp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3857627" y="4953001"/>
            <a:ext cx="49815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b="1" dirty="0"/>
              <a:t>1</a:t>
            </a:r>
            <a:r>
              <a:rPr lang="ru-RU" b="1" dirty="0">
                <a:solidFill>
                  <a:srgbClr val="CC0000"/>
                </a:solidFill>
              </a:rPr>
              <a:t> – кормовая, 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b="1" dirty="0"/>
              <a:t>2, 3, 4</a:t>
            </a:r>
            <a:r>
              <a:rPr lang="ru-RU" b="1" dirty="0">
                <a:solidFill>
                  <a:srgbClr val="CC0000"/>
                </a:solidFill>
              </a:rPr>
              <a:t> - полусахарная свекла</a:t>
            </a:r>
            <a:r>
              <a:rPr lang="ru-RU" b="1" dirty="0" smtClean="0">
                <a:solidFill>
                  <a:srgbClr val="CC0000"/>
                </a:solidFill>
              </a:rPr>
              <a:t>, </a:t>
            </a:r>
            <a:endParaRPr lang="ru-RU" b="1" dirty="0">
              <a:solidFill>
                <a:srgbClr val="CC0000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ru-RU" b="1" dirty="0">
                <a:solidFill>
                  <a:srgbClr val="CC0000"/>
                </a:solidFill>
              </a:rPr>
              <a:t> </a:t>
            </a:r>
            <a:r>
              <a:rPr lang="ru-RU" b="1" dirty="0"/>
              <a:t>5</a:t>
            </a:r>
            <a:r>
              <a:rPr lang="ru-RU" b="1" dirty="0">
                <a:solidFill>
                  <a:srgbClr val="CC0000"/>
                </a:solidFill>
              </a:rPr>
              <a:t> - сахарная</a:t>
            </a:r>
          </a:p>
        </p:txBody>
      </p:sp>
      <p:sp>
        <p:nvSpPr>
          <p:cNvPr id="53255" name="Text Box 12"/>
          <p:cNvSpPr txBox="1">
            <a:spLocks noChangeArrowheads="1"/>
          </p:cNvSpPr>
          <p:nvPr/>
        </p:nvSpPr>
        <p:spPr bwMode="auto">
          <a:xfrm>
            <a:off x="4983088" y="2996952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1</a:t>
            </a:r>
          </a:p>
        </p:txBody>
      </p:sp>
      <p:sp>
        <p:nvSpPr>
          <p:cNvPr id="53256" name="Text Box 13"/>
          <p:cNvSpPr txBox="1">
            <a:spLocks noChangeArrowheads="1"/>
          </p:cNvSpPr>
          <p:nvPr/>
        </p:nvSpPr>
        <p:spPr bwMode="auto">
          <a:xfrm>
            <a:off x="6063208" y="4221088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2</a:t>
            </a:r>
          </a:p>
        </p:txBody>
      </p:sp>
      <p:sp>
        <p:nvSpPr>
          <p:cNvPr id="53257" name="Text Box 14"/>
          <p:cNvSpPr txBox="1">
            <a:spLocks noChangeArrowheads="1"/>
          </p:cNvSpPr>
          <p:nvPr/>
        </p:nvSpPr>
        <p:spPr bwMode="auto">
          <a:xfrm>
            <a:off x="6705600" y="4221088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3</a:t>
            </a:r>
          </a:p>
        </p:txBody>
      </p:sp>
      <p:sp>
        <p:nvSpPr>
          <p:cNvPr id="53258" name="Text Box 15"/>
          <p:cNvSpPr txBox="1">
            <a:spLocks noChangeArrowheads="1"/>
          </p:cNvSpPr>
          <p:nvPr/>
        </p:nvSpPr>
        <p:spPr bwMode="auto">
          <a:xfrm>
            <a:off x="8100392" y="2636912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4</a:t>
            </a:r>
          </a:p>
        </p:txBody>
      </p:sp>
      <p:sp>
        <p:nvSpPr>
          <p:cNvPr id="53259" name="Text Box 16"/>
          <p:cNvSpPr txBox="1">
            <a:spLocks noChangeArrowheads="1"/>
          </p:cNvSpPr>
          <p:nvPr/>
        </p:nvSpPr>
        <p:spPr bwMode="auto">
          <a:xfrm>
            <a:off x="7647384" y="4221088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D9D1-60F1-4B1F-89D5-9B0B7976B77B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Морковь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135000"/>
              </a:lnSpc>
              <a:spcBef>
                <a:spcPct val="70000"/>
              </a:spcBef>
              <a:buFontTx/>
              <a:buNone/>
            </a:pPr>
            <a:r>
              <a:rPr lang="ru-RU" sz="2000" b="1" dirty="0" smtClean="0"/>
              <a:t>Питательность: в 1 кг – </a:t>
            </a:r>
            <a:r>
              <a:rPr lang="ru-RU" sz="2000" b="1" dirty="0" smtClean="0">
                <a:solidFill>
                  <a:srgbClr val="FF0000"/>
                </a:solidFill>
              </a:rPr>
              <a:t>0,14 ЭКЕ; </a:t>
            </a:r>
            <a:r>
              <a:rPr lang="ru-RU" sz="2000" b="1" dirty="0" smtClean="0"/>
              <a:t>Кар ( </a:t>
            </a:r>
            <a:r>
              <a:rPr lang="ru-RU" sz="2000" b="1" dirty="0" smtClean="0">
                <a:solidFill>
                  <a:srgbClr val="FF0000"/>
                </a:solidFill>
              </a:rPr>
              <a:t>50-250 мг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Сах</a:t>
            </a:r>
            <a:r>
              <a:rPr lang="ru-RU" sz="2000" b="1" dirty="0" smtClean="0"/>
              <a:t> (</a:t>
            </a:r>
            <a:r>
              <a:rPr lang="ru-RU" sz="2000" b="1" dirty="0" smtClean="0">
                <a:solidFill>
                  <a:srgbClr val="FF0000"/>
                </a:solidFill>
              </a:rPr>
              <a:t>35 г</a:t>
            </a:r>
            <a:r>
              <a:rPr lang="ru-RU" sz="2000" b="1" dirty="0" smtClean="0"/>
              <a:t>), ПП (</a:t>
            </a:r>
            <a:r>
              <a:rPr lang="ru-RU" sz="2000" b="1" dirty="0" smtClean="0">
                <a:solidFill>
                  <a:srgbClr val="FF0000"/>
                </a:solidFill>
              </a:rPr>
              <a:t>8 г</a:t>
            </a:r>
            <a:r>
              <a:rPr lang="ru-RU" sz="2000" b="1" dirty="0" smtClean="0"/>
              <a:t>).</a:t>
            </a:r>
          </a:p>
          <a:p>
            <a:pPr marL="381000" indent="-381000">
              <a:lnSpc>
                <a:spcPct val="135000"/>
              </a:lnSpc>
              <a:spcBef>
                <a:spcPct val="70000"/>
              </a:spcBef>
              <a:buFontTx/>
              <a:buNone/>
            </a:pPr>
            <a:r>
              <a:rPr lang="ru-RU" sz="2000" b="1" dirty="0" smtClean="0"/>
              <a:t>Улучшает качество молока (витаминный состав, содержание жира, цвет молока, сметаны, масла)</a:t>
            </a:r>
          </a:p>
          <a:p>
            <a:pPr marL="381000" indent="-381000">
              <a:lnSpc>
                <a:spcPct val="135000"/>
              </a:lnSpc>
              <a:spcBef>
                <a:spcPct val="70000"/>
              </a:spcBef>
              <a:buFontTx/>
              <a:buNone/>
            </a:pPr>
            <a:r>
              <a:rPr lang="ru-RU" sz="2000" b="1" dirty="0" smtClean="0"/>
              <a:t>Любимый корм для лошадей – </a:t>
            </a:r>
            <a:r>
              <a:rPr lang="ru-RU" sz="2000" b="1" dirty="0" smtClean="0">
                <a:solidFill>
                  <a:srgbClr val="FF0000"/>
                </a:solidFill>
              </a:rPr>
              <a:t>4-6</a:t>
            </a:r>
            <a:r>
              <a:rPr lang="ru-RU" sz="2000" b="1" dirty="0" smtClean="0"/>
              <a:t> кг для взрослых, </a:t>
            </a:r>
            <a:r>
              <a:rPr lang="ru-RU" sz="2000" b="1" dirty="0" smtClean="0">
                <a:solidFill>
                  <a:srgbClr val="FF0000"/>
                </a:solidFill>
              </a:rPr>
              <a:t>2-4</a:t>
            </a:r>
            <a:r>
              <a:rPr lang="ru-RU" sz="2000" b="1" dirty="0" smtClean="0"/>
              <a:t> кг для жеребят; </a:t>
            </a:r>
            <a:r>
              <a:rPr lang="ru-RU" sz="2000" b="1" dirty="0" smtClean="0">
                <a:solidFill>
                  <a:srgbClr val="FF0000"/>
                </a:solidFill>
              </a:rPr>
              <a:t>10-12</a:t>
            </a:r>
            <a:r>
              <a:rPr lang="ru-RU" sz="2000" b="1" dirty="0" smtClean="0"/>
              <a:t> кг для молочных коров, </a:t>
            </a:r>
            <a:r>
              <a:rPr lang="ru-RU" sz="2000" b="1" dirty="0" smtClean="0">
                <a:solidFill>
                  <a:srgbClr val="FF0000"/>
                </a:solidFill>
              </a:rPr>
              <a:t>5-10</a:t>
            </a:r>
            <a:r>
              <a:rPr lang="ru-RU" sz="2000" b="1" dirty="0" smtClean="0"/>
              <a:t> кг для молодняка; </a:t>
            </a:r>
            <a:r>
              <a:rPr lang="ru-RU" sz="2000" b="1" dirty="0" smtClean="0">
                <a:solidFill>
                  <a:srgbClr val="FF0000"/>
                </a:solidFill>
              </a:rPr>
              <a:t>3-5</a:t>
            </a:r>
            <a:r>
              <a:rPr lang="ru-RU" sz="2000" b="1" dirty="0" smtClean="0"/>
              <a:t> кг для взрослых свиней и </a:t>
            </a:r>
            <a:r>
              <a:rPr lang="ru-RU" sz="2000" b="1" dirty="0" smtClean="0">
                <a:solidFill>
                  <a:srgbClr val="FF0000"/>
                </a:solidFill>
              </a:rPr>
              <a:t>0,3-3</a:t>
            </a:r>
            <a:r>
              <a:rPr lang="ru-RU" sz="2000" b="1" dirty="0" smtClean="0"/>
              <a:t> кг для поросят.</a:t>
            </a:r>
          </a:p>
          <a:p>
            <a:pPr marL="381000" indent="-381000">
              <a:lnSpc>
                <a:spcPct val="135000"/>
              </a:lnSpc>
              <a:spcBef>
                <a:spcPct val="70000"/>
              </a:spcBef>
              <a:buFontTx/>
              <a:buNone/>
            </a:pPr>
            <a:r>
              <a:rPr lang="ru-RU" sz="2000" b="1" dirty="0" smtClean="0"/>
              <a:t>Широко используют для приготовления комбинированного силоса для свиней и птицы, а также в комбикормах в сухом виде.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Брюква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81000" indent="-381000">
              <a:lnSpc>
                <a:spcPct val="135000"/>
              </a:lnSpc>
              <a:spcBef>
                <a:spcPct val="70000"/>
              </a:spcBef>
              <a:buFontTx/>
              <a:buNone/>
            </a:pPr>
            <a:r>
              <a:rPr lang="ru-RU" b="1" dirty="0" smtClean="0"/>
              <a:t>Менее требовательна к условиям роста. </a:t>
            </a:r>
          </a:p>
          <a:p>
            <a:pPr marL="381000" indent="-381000">
              <a:lnSpc>
                <a:spcPct val="135000"/>
              </a:lnSpc>
              <a:spcBef>
                <a:spcPct val="70000"/>
              </a:spcBef>
              <a:buFontTx/>
              <a:buNone/>
            </a:pPr>
            <a:r>
              <a:rPr lang="ru-RU" b="1" dirty="0" smtClean="0"/>
              <a:t>Питательность: в 1 кг </a:t>
            </a:r>
            <a:r>
              <a:rPr lang="ru-RU" b="1" dirty="0" smtClean="0">
                <a:solidFill>
                  <a:srgbClr val="FF0000"/>
                </a:solidFill>
              </a:rPr>
              <a:t>0,13 ЭКЕ, </a:t>
            </a:r>
            <a:r>
              <a:rPr lang="ru-RU" b="1" dirty="0" err="1" smtClean="0"/>
              <a:t>Сах</a:t>
            </a:r>
            <a:r>
              <a:rPr lang="ru-RU" b="1" dirty="0" smtClean="0"/>
              <a:t> (</a:t>
            </a:r>
            <a:r>
              <a:rPr lang="ru-RU" b="1" dirty="0" smtClean="0">
                <a:solidFill>
                  <a:srgbClr val="FF0000"/>
                </a:solidFill>
              </a:rPr>
              <a:t>50 г</a:t>
            </a:r>
            <a:r>
              <a:rPr lang="ru-RU" b="1" dirty="0" smtClean="0"/>
              <a:t>), ПП (</a:t>
            </a:r>
            <a:r>
              <a:rPr lang="ru-RU" b="1" dirty="0" smtClean="0">
                <a:solidFill>
                  <a:srgbClr val="FF0000"/>
                </a:solidFill>
              </a:rPr>
              <a:t>9 г </a:t>
            </a:r>
            <a:r>
              <a:rPr lang="ru-RU" b="1" dirty="0" smtClean="0"/>
              <a:t>)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81000" indent="-381000">
              <a:lnSpc>
                <a:spcPct val="135000"/>
              </a:lnSpc>
              <a:spcBef>
                <a:spcPct val="70000"/>
              </a:spcBef>
              <a:buFontTx/>
              <a:buNone/>
            </a:pPr>
            <a:r>
              <a:rPr lang="ru-RU" b="1" dirty="0" smtClean="0"/>
              <a:t>Специфический вкус и запах – </a:t>
            </a:r>
            <a:r>
              <a:rPr lang="ru-RU" b="1" dirty="0" smtClean="0">
                <a:solidFill>
                  <a:srgbClr val="FF0000"/>
                </a:solidFill>
              </a:rPr>
              <a:t>до 30 кг</a:t>
            </a:r>
            <a:r>
              <a:rPr lang="ru-RU" b="1" dirty="0" smtClean="0"/>
              <a:t> (коровам) после доения, молодняку </a:t>
            </a:r>
            <a:r>
              <a:rPr lang="ru-RU" b="1" dirty="0" smtClean="0">
                <a:solidFill>
                  <a:srgbClr val="FF0000"/>
                </a:solidFill>
              </a:rPr>
              <a:t>до 20 кг</a:t>
            </a:r>
            <a:r>
              <a:rPr lang="ru-RU" b="1" dirty="0" smtClean="0"/>
              <a:t>, взрослому скоту на откорме </a:t>
            </a:r>
            <a:r>
              <a:rPr lang="ru-RU" b="1" dirty="0" smtClean="0">
                <a:solidFill>
                  <a:srgbClr val="FF0000"/>
                </a:solidFill>
              </a:rPr>
              <a:t>до 40 кг</a:t>
            </a:r>
            <a:r>
              <a:rPr lang="ru-RU" b="1" dirty="0" smtClean="0"/>
              <a:t>.</a:t>
            </a:r>
          </a:p>
          <a:p>
            <a:pPr marL="381000" indent="-381000">
              <a:lnSpc>
                <a:spcPct val="135000"/>
              </a:lnSpc>
              <a:spcBef>
                <a:spcPct val="70000"/>
              </a:spcBef>
              <a:buFontTx/>
              <a:buNone/>
            </a:pPr>
            <a:r>
              <a:rPr lang="ru-RU" b="1" dirty="0" smtClean="0"/>
              <a:t>Свиньям скармливают пропаренную брюкву : </a:t>
            </a:r>
            <a:r>
              <a:rPr lang="ru-RU" b="1" dirty="0" smtClean="0">
                <a:solidFill>
                  <a:srgbClr val="FF0000"/>
                </a:solidFill>
              </a:rPr>
              <a:t>3 – 4 кг</a:t>
            </a:r>
            <a:r>
              <a:rPr lang="ru-RU" b="1" dirty="0" smtClean="0"/>
              <a:t> взрослым и </a:t>
            </a:r>
            <a:r>
              <a:rPr lang="ru-RU" b="1" dirty="0" smtClean="0">
                <a:solidFill>
                  <a:srgbClr val="FF0000"/>
                </a:solidFill>
              </a:rPr>
              <a:t>1 – 2 кг</a:t>
            </a:r>
            <a:r>
              <a:rPr lang="ru-RU" b="1" dirty="0" smtClean="0"/>
              <a:t> молодняку.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16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Турнепс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1000" indent="-381000">
              <a:lnSpc>
                <a:spcPct val="135000"/>
              </a:lnSpc>
              <a:spcBef>
                <a:spcPct val="70000"/>
              </a:spcBef>
              <a:buFontTx/>
              <a:buNone/>
            </a:pPr>
            <a:r>
              <a:rPr lang="ru-RU" b="1" dirty="0" smtClean="0"/>
              <a:t>Короткий вегетационный период. </a:t>
            </a:r>
          </a:p>
          <a:p>
            <a:pPr marL="381000" indent="-381000">
              <a:lnSpc>
                <a:spcPct val="135000"/>
              </a:lnSpc>
              <a:spcBef>
                <a:spcPct val="70000"/>
              </a:spcBef>
              <a:buFontTx/>
              <a:buNone/>
            </a:pPr>
            <a:r>
              <a:rPr lang="ru-RU" b="1" dirty="0" smtClean="0"/>
              <a:t>Питательность: в 1 кг </a:t>
            </a:r>
            <a:r>
              <a:rPr lang="ru-RU" b="1" dirty="0" smtClean="0">
                <a:solidFill>
                  <a:srgbClr val="FF0000"/>
                </a:solidFill>
              </a:rPr>
              <a:t>0,07 ЭКЕ, 90 г - СВ, </a:t>
            </a:r>
            <a:r>
              <a:rPr lang="ru-RU" b="1" dirty="0" err="1" smtClean="0"/>
              <a:t>Сах</a:t>
            </a:r>
            <a:r>
              <a:rPr lang="ru-RU" b="1" dirty="0" smtClean="0"/>
              <a:t> (</a:t>
            </a:r>
            <a:r>
              <a:rPr lang="ru-RU" b="1" dirty="0" smtClean="0">
                <a:solidFill>
                  <a:srgbClr val="FF0000"/>
                </a:solidFill>
              </a:rPr>
              <a:t>48 г</a:t>
            </a:r>
            <a:r>
              <a:rPr lang="ru-RU" b="1" dirty="0" smtClean="0"/>
              <a:t>), ПП (</a:t>
            </a:r>
            <a:r>
              <a:rPr lang="ru-RU" b="1" dirty="0" smtClean="0">
                <a:solidFill>
                  <a:srgbClr val="FF0000"/>
                </a:solidFill>
              </a:rPr>
              <a:t>6 г </a:t>
            </a:r>
            <a:r>
              <a:rPr lang="ru-RU" b="1" dirty="0" smtClean="0"/>
              <a:t>)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81000" indent="-381000">
              <a:lnSpc>
                <a:spcPct val="135000"/>
              </a:lnSpc>
              <a:spcBef>
                <a:spcPct val="70000"/>
              </a:spcBef>
              <a:buFontTx/>
              <a:buNone/>
            </a:pPr>
            <a:r>
              <a:rPr lang="ru-RU" b="1" dirty="0" smtClean="0"/>
              <a:t>Специфический запах и горьковатый вкус, скармливают после доения до </a:t>
            </a:r>
            <a:r>
              <a:rPr lang="ru-RU" b="1" dirty="0" smtClean="0">
                <a:solidFill>
                  <a:srgbClr val="FF0000"/>
                </a:solidFill>
              </a:rPr>
              <a:t>20 - 30</a:t>
            </a:r>
            <a:r>
              <a:rPr lang="ru-RU" b="1" dirty="0" smtClean="0"/>
              <a:t> кг, на откорме до </a:t>
            </a:r>
            <a:r>
              <a:rPr lang="ru-RU" b="1" dirty="0" smtClean="0">
                <a:solidFill>
                  <a:srgbClr val="FF0000"/>
                </a:solidFill>
              </a:rPr>
              <a:t>50</a:t>
            </a:r>
            <a:r>
              <a:rPr lang="ru-RU" b="1" dirty="0" smtClean="0"/>
              <a:t> кг. Овцам – до </a:t>
            </a:r>
            <a:r>
              <a:rPr lang="ru-RU" b="1" dirty="0" smtClean="0">
                <a:solidFill>
                  <a:srgbClr val="FF0000"/>
                </a:solidFill>
              </a:rPr>
              <a:t>3 – 4</a:t>
            </a:r>
            <a:r>
              <a:rPr lang="ru-RU" b="1" dirty="0" smtClean="0"/>
              <a:t> кг.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938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турнеп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8"/>
          <a:stretch>
            <a:fillRect/>
          </a:stretch>
        </p:blipFill>
        <p:spPr>
          <a:xfrm>
            <a:off x="457202" y="558801"/>
            <a:ext cx="3421063" cy="4318000"/>
          </a:xfrm>
        </p:spPr>
      </p:pic>
      <p:pic>
        <p:nvPicPr>
          <p:cNvPr id="56323" name="Picture 6" descr="брюква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1"/>
          <a:stretch>
            <a:fillRect/>
          </a:stretch>
        </p:blipFill>
        <p:spPr>
          <a:xfrm>
            <a:off x="4776788" y="152400"/>
            <a:ext cx="3529012" cy="4379914"/>
          </a:xfrm>
          <a:noFill/>
        </p:spPr>
      </p:pic>
      <p:pic>
        <p:nvPicPr>
          <p:cNvPr id="56324" name="Picture 9" descr="брюква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76466"/>
            <a:ext cx="1482785" cy="1981200"/>
          </a:xfrm>
          <a:noFill/>
        </p:spPr>
      </p:pic>
      <p:sp>
        <p:nvSpPr>
          <p:cNvPr id="56325" name="Text Box 12"/>
          <p:cNvSpPr txBox="1">
            <a:spLocks noChangeArrowheads="1"/>
          </p:cNvSpPr>
          <p:nvPr/>
        </p:nvSpPr>
        <p:spPr bwMode="auto">
          <a:xfrm>
            <a:off x="1066800" y="5105401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Турнепс</a:t>
            </a:r>
          </a:p>
        </p:txBody>
      </p:sp>
      <p:sp>
        <p:nvSpPr>
          <p:cNvPr id="56326" name="Text Box 13"/>
          <p:cNvSpPr txBox="1">
            <a:spLocks noChangeArrowheads="1"/>
          </p:cNvSpPr>
          <p:nvPr/>
        </p:nvSpPr>
        <p:spPr bwMode="auto">
          <a:xfrm>
            <a:off x="5105400" y="4724401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Брюква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DEF9-A013-4C4D-A76B-F894E2D2FD36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3.КЛУБНЕПЛОДЫ</a:t>
            </a:r>
            <a:endParaRPr lang="ru-RU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68952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b="1" dirty="0" smtClean="0"/>
              <a:t>а) </a:t>
            </a:r>
            <a:r>
              <a:rPr lang="ru-RU" sz="2400" b="1" u="sng" dirty="0" smtClean="0">
                <a:solidFill>
                  <a:srgbClr val="FF0000"/>
                </a:solidFill>
              </a:rPr>
              <a:t>Картофель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b="1" dirty="0" smtClean="0"/>
              <a:t>Питательность: </a:t>
            </a:r>
            <a:r>
              <a:rPr lang="ru-RU" sz="2400" b="1" dirty="0" smtClean="0">
                <a:solidFill>
                  <a:srgbClr val="FF0000"/>
                </a:solidFill>
              </a:rPr>
              <a:t>0,33 ЭКЕ, СП (амиды) - 18 г, ПП – 10 г. </a:t>
            </a:r>
            <a:r>
              <a:rPr lang="ru-RU" sz="2400" b="1" dirty="0" smtClean="0"/>
              <a:t>Биологическая полноценность протеина – </a:t>
            </a:r>
            <a:r>
              <a:rPr lang="ru-RU" sz="2400" b="1" dirty="0" smtClean="0">
                <a:solidFill>
                  <a:srgbClr val="FF0000"/>
                </a:solidFill>
              </a:rPr>
              <a:t>88%. СВ (22%)</a:t>
            </a:r>
            <a:r>
              <a:rPr lang="ru-RU" sz="2400" b="1" dirty="0" smtClean="0"/>
              <a:t> и энергии – </a:t>
            </a:r>
            <a:r>
              <a:rPr lang="ru-RU" sz="2400" b="1" dirty="0" smtClean="0">
                <a:solidFill>
                  <a:srgbClr val="0000FF"/>
                </a:solidFill>
              </a:rPr>
              <a:t>в 2 раза больше</a:t>
            </a:r>
            <a:r>
              <a:rPr lang="ru-RU" sz="2400" b="1" dirty="0" smtClean="0"/>
              <a:t>, чем в корнеплодах. </a:t>
            </a:r>
            <a:r>
              <a:rPr lang="ru-RU" sz="2400" b="1" dirty="0" smtClean="0">
                <a:solidFill>
                  <a:srgbClr val="FF0000"/>
                </a:solidFill>
              </a:rPr>
              <a:t>БЭВ – 21%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т.ч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крахмала 14%.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b="1" dirty="0" smtClean="0"/>
              <a:t>Содержание витамина С и группы 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b="1" dirty="0" smtClean="0">
                <a:solidFill>
                  <a:srgbClr val="990099"/>
                </a:solidFill>
              </a:rPr>
              <a:t>Соланин </a:t>
            </a:r>
            <a:r>
              <a:rPr lang="ru-RU" sz="2400" b="1" dirty="0" smtClean="0"/>
              <a:t>– ростки, позеленевшая кожура. Варить и сливать воду –заболевание пищеварительного тракта, нервные расстройства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Использование</a:t>
            </a:r>
            <a:r>
              <a:rPr lang="ru-RU" sz="2400" b="1" dirty="0" smtClean="0"/>
              <a:t>: коровам до </a:t>
            </a:r>
            <a:r>
              <a:rPr lang="ru-RU" sz="2400" b="1" dirty="0" smtClean="0">
                <a:solidFill>
                  <a:srgbClr val="FF0000"/>
                </a:solidFill>
              </a:rPr>
              <a:t>20-25 кг</a:t>
            </a:r>
            <a:r>
              <a:rPr lang="ru-RU" sz="2400" b="1" dirty="0" smtClean="0"/>
              <a:t>, на откорме – до </a:t>
            </a:r>
            <a:r>
              <a:rPr lang="ru-RU" sz="2400" b="1" dirty="0" smtClean="0">
                <a:solidFill>
                  <a:srgbClr val="FF0000"/>
                </a:solidFill>
              </a:rPr>
              <a:t>30 кг,</a:t>
            </a:r>
            <a:r>
              <a:rPr lang="ru-RU" sz="2400" b="1" dirty="0" smtClean="0"/>
              <a:t> овцам до </a:t>
            </a:r>
            <a:r>
              <a:rPr lang="ru-RU" sz="2400" b="1" dirty="0" smtClean="0">
                <a:solidFill>
                  <a:srgbClr val="FF0000"/>
                </a:solidFill>
              </a:rPr>
              <a:t>1-2 кг, </a:t>
            </a:r>
            <a:r>
              <a:rPr lang="ru-RU" sz="2400" b="1" dirty="0" smtClean="0"/>
              <a:t>рабочим лошадям – </a:t>
            </a:r>
            <a:r>
              <a:rPr lang="ru-RU" sz="2400" b="1" dirty="0" smtClean="0">
                <a:solidFill>
                  <a:srgbClr val="FF0000"/>
                </a:solidFill>
              </a:rPr>
              <a:t>5-6 кг</a:t>
            </a:r>
            <a:r>
              <a:rPr lang="ru-RU" sz="2400" b="1" dirty="0" smtClean="0"/>
              <a:t> сырого и </a:t>
            </a:r>
            <a:r>
              <a:rPr lang="ru-RU" sz="2400" b="1" dirty="0" smtClean="0">
                <a:solidFill>
                  <a:srgbClr val="FF0000"/>
                </a:solidFill>
              </a:rPr>
              <a:t>10-15 </a:t>
            </a:r>
            <a:r>
              <a:rPr lang="ru-RU" sz="2400" b="1" dirty="0" smtClean="0"/>
              <a:t>кг варенного. ССК и молодняку до 1 года лучше не давать.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b="1" dirty="0" smtClean="0"/>
              <a:t>б) </a:t>
            </a:r>
            <a:r>
              <a:rPr lang="ru-RU" sz="2400" b="1" u="sng" dirty="0" smtClean="0">
                <a:solidFill>
                  <a:srgbClr val="FF0000"/>
                </a:solidFill>
              </a:rPr>
              <a:t>Топинамбур (земляная груша)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b="1" dirty="0" smtClean="0"/>
              <a:t>Питательность клубней – </a:t>
            </a:r>
            <a:r>
              <a:rPr lang="ru-RU" sz="2400" b="1" dirty="0" smtClean="0">
                <a:solidFill>
                  <a:srgbClr val="FF0000"/>
                </a:solidFill>
              </a:rPr>
              <a:t>0,28 ЭКЕ, СВ – 22%, БЭВ (крахмал и сахар </a:t>
            </a:r>
            <a:r>
              <a:rPr lang="ru-RU" sz="2400" b="1" dirty="0" smtClean="0"/>
              <a:t>(</a:t>
            </a:r>
            <a:r>
              <a:rPr lang="ru-RU" sz="2400" b="1" dirty="0" err="1" smtClean="0">
                <a:solidFill>
                  <a:srgbClr val="0000CC"/>
                </a:solidFill>
              </a:rPr>
              <a:t>левулин</a:t>
            </a:r>
            <a:r>
              <a:rPr lang="ru-RU" sz="2400" b="1" dirty="0" smtClean="0">
                <a:solidFill>
                  <a:srgbClr val="0000CC"/>
                </a:solidFill>
              </a:rPr>
              <a:t>, инулин</a:t>
            </a:r>
            <a:r>
              <a:rPr lang="ru-RU" sz="2400" b="1" dirty="0" smtClean="0"/>
              <a:t>)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- 17%, </a:t>
            </a:r>
            <a:r>
              <a:rPr lang="ru-RU" sz="2400" b="1" dirty="0" smtClean="0"/>
              <a:t>сахара – до 6,3 %, </a:t>
            </a:r>
            <a:r>
              <a:rPr lang="ru-RU" sz="2400" b="1" dirty="0" smtClean="0">
                <a:solidFill>
                  <a:srgbClr val="FF0000"/>
                </a:solidFill>
              </a:rPr>
              <a:t>ПП – 15 г</a:t>
            </a:r>
            <a:endParaRPr lang="ru-RU" sz="24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b="1" dirty="0" smtClean="0"/>
              <a:t>Витамины С и группы 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b="1" dirty="0" smtClean="0"/>
              <a:t>Использование свиньям (</a:t>
            </a:r>
            <a:r>
              <a:rPr lang="en-US" sz="2400" b="1" dirty="0" smtClean="0">
                <a:solidFill>
                  <a:srgbClr val="0000FF"/>
                </a:solidFill>
              </a:rPr>
              <a:t>Fe</a:t>
            </a:r>
            <a:r>
              <a:rPr lang="en-US" sz="2400" b="1" dirty="0" smtClean="0"/>
              <a:t>)</a:t>
            </a:r>
            <a:r>
              <a:rPr lang="ru-RU" sz="2400" b="1" dirty="0" smtClean="0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83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>
            <a:fillRect/>
          </a:stretch>
        </p:blipFill>
        <p:spPr>
          <a:xfrm>
            <a:off x="0" y="196850"/>
            <a:ext cx="3741738" cy="4679950"/>
          </a:xfrm>
          <a:noFill/>
        </p:spPr>
      </p:pic>
      <p:pic>
        <p:nvPicPr>
          <p:cNvPr id="58371" name="Picture 6" descr="картофел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"/>
          <a:stretch>
            <a:fillRect/>
          </a:stretch>
        </p:blipFill>
        <p:spPr>
          <a:xfrm>
            <a:off x="2971800" y="3335338"/>
            <a:ext cx="2057400" cy="2455862"/>
          </a:xfrm>
          <a:noFill/>
        </p:spPr>
      </p:pic>
      <p:pic>
        <p:nvPicPr>
          <p:cNvPr id="58372" name="Picture 9" descr="топинамбу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4"/>
          <a:stretch>
            <a:fillRect/>
          </a:stretch>
        </p:blipFill>
        <p:spPr>
          <a:xfrm>
            <a:off x="4826000" y="228600"/>
            <a:ext cx="4165600" cy="4953000"/>
          </a:xfrm>
          <a:noFill/>
        </p:spPr>
      </p:pic>
      <p:sp>
        <p:nvSpPr>
          <p:cNvPr id="58373" name="Text Box 12"/>
          <p:cNvSpPr txBox="1">
            <a:spLocks noChangeArrowheads="1"/>
          </p:cNvSpPr>
          <p:nvPr/>
        </p:nvSpPr>
        <p:spPr bwMode="auto">
          <a:xfrm>
            <a:off x="533400" y="5257801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Картофель</a:t>
            </a:r>
          </a:p>
        </p:txBody>
      </p:sp>
      <p:sp>
        <p:nvSpPr>
          <p:cNvPr id="58374" name="Text Box 13"/>
          <p:cNvSpPr txBox="1">
            <a:spLocks noChangeArrowheads="1"/>
          </p:cNvSpPr>
          <p:nvPr/>
        </p:nvSpPr>
        <p:spPr bwMode="auto">
          <a:xfrm>
            <a:off x="6096000" y="5181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Топинамбур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DEF9-A013-4C4D-A76B-F894E2D2FD36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533400" y="406312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990033"/>
                </a:solidFill>
                <a:cs typeface="Times New Roman" pitchFamily="18" charset="0"/>
              </a:rPr>
              <a:t>ХИМИЧЕСКИЙ СОСТАВ КЛУБНЕПЛОДОВ</a:t>
            </a:r>
            <a:endParaRPr lang="ru-RU" b="1">
              <a:solidFill>
                <a:srgbClr val="990033"/>
              </a:solidFill>
            </a:endParaRPr>
          </a:p>
          <a:p>
            <a:pPr algn="ctr" eaLnBrk="0" hangingPunct="0"/>
            <a:r>
              <a:rPr lang="ru-RU" b="1">
                <a:solidFill>
                  <a:srgbClr val="990033"/>
                </a:solidFill>
                <a:cs typeface="Times New Roman" pitchFamily="18" charset="0"/>
              </a:rPr>
              <a:t>И БАХЧЕВЫХ КОРМОВ, %</a:t>
            </a:r>
            <a:endParaRPr lang="ru-RU" b="1">
              <a:solidFill>
                <a:srgbClr val="990033"/>
              </a:solidFill>
            </a:endParaRPr>
          </a:p>
          <a:p>
            <a:pPr algn="ctr" eaLnBrk="0" hangingPunct="0"/>
            <a:endParaRPr lang="ru-RU" b="1">
              <a:solidFill>
                <a:srgbClr val="990033"/>
              </a:solidFill>
            </a:endParaRPr>
          </a:p>
        </p:txBody>
      </p:sp>
      <p:graphicFrame>
        <p:nvGraphicFramePr>
          <p:cNvPr id="69039" name="Group 4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974015"/>
              </p:ext>
            </p:extLst>
          </p:nvPr>
        </p:nvGraphicFramePr>
        <p:xfrm>
          <a:off x="304800" y="1447800"/>
          <a:ext cx="8610605" cy="4495801"/>
        </p:xfrm>
        <a:graphic>
          <a:graphicData uri="http://schemas.openxmlformats.org/drawingml/2006/table">
            <a:tbl>
              <a:tblPr/>
              <a:tblGrid>
                <a:gridCol w="1962944"/>
                <a:gridCol w="684076"/>
                <a:gridCol w="684076"/>
                <a:gridCol w="684076"/>
                <a:gridCol w="684076"/>
                <a:gridCol w="684076"/>
                <a:gridCol w="684076"/>
                <a:gridCol w="684076"/>
                <a:gridCol w="684076"/>
                <a:gridCol w="1175053"/>
              </a:tblGrid>
              <a:tr h="171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КОРМА, ЭКЕ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БЭВ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Каротин, мг в 1 кг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Топинамбур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Арбуз корм.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Тыква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Кабачки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474" name="Rectangle 400"/>
          <p:cNvSpPr>
            <a:spLocks noChangeArrowheads="1"/>
          </p:cNvSpPr>
          <p:nvPr/>
        </p:nvSpPr>
        <p:spPr bwMode="auto">
          <a:xfrm>
            <a:off x="1" y="55065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A3D15-2F3E-4638-B070-D1BAA579E5FB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КОРМОВЫЕ БАХЧЕВЫЕ КОРМА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1. Активизирует рост и развитие молодняка.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2. Молокогонный корм, улучшают вкус молока, увеличивают его жирность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3. Богаты витамином С, каротином, арбуз и тыква – провитамин витамина Д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4. Стимулируют аппетит, хороший корм для свиней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7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500065" y="3789363"/>
            <a:ext cx="80724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u="sng" dirty="0">
                <a:solidFill>
                  <a:srgbClr val="000099"/>
                </a:solidFill>
              </a:rPr>
              <a:t>Представители: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Молоко и продукты его переработки (молоко, обрат)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Отходы рыбной промышленности (рыбная мука)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Отходы мясокомбинатов (мясокостная, костная мука)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500065" y="267931"/>
            <a:ext cx="3240087" cy="830997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Корма животного происхождения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851277" y="260350"/>
            <a:ext cx="475297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высокое содержание </a:t>
            </a:r>
            <a:r>
              <a:rPr lang="ru-RU" b="1" dirty="0" smtClean="0">
                <a:solidFill>
                  <a:srgbClr val="C00000"/>
                </a:solidFill>
              </a:rPr>
              <a:t>протеина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99"/>
                </a:solidFill>
              </a:rPr>
              <a:t>высокой </a:t>
            </a:r>
            <a:r>
              <a:rPr lang="ru-RU" b="1" dirty="0">
                <a:solidFill>
                  <a:srgbClr val="000099"/>
                </a:solidFill>
              </a:rPr>
              <a:t>биологической ценности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ru-RU" b="1" dirty="0"/>
              <a:t> </a:t>
            </a:r>
            <a:r>
              <a:rPr lang="ru-RU" b="1" dirty="0">
                <a:solidFill>
                  <a:srgbClr val="000099"/>
                </a:solidFill>
              </a:rPr>
              <a:t>соотношение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990099"/>
                </a:solidFill>
              </a:rPr>
              <a:t>Са</a:t>
            </a:r>
            <a:r>
              <a:rPr lang="ru-RU" b="1" dirty="0">
                <a:solidFill>
                  <a:srgbClr val="990099"/>
                </a:solidFill>
              </a:rPr>
              <a:t> : </a:t>
            </a:r>
            <a:r>
              <a:rPr lang="ru-RU" b="1" dirty="0" smtClean="0">
                <a:solidFill>
                  <a:srgbClr val="990099"/>
                </a:solidFill>
              </a:rPr>
              <a:t>Р </a:t>
            </a:r>
            <a:r>
              <a:rPr lang="ru-RU" b="1" dirty="0" smtClean="0">
                <a:solidFill>
                  <a:srgbClr val="C00000"/>
                </a:solidFill>
              </a:rPr>
              <a:t>более </a:t>
            </a:r>
            <a:r>
              <a:rPr lang="ru-RU" b="1" dirty="0">
                <a:solidFill>
                  <a:srgbClr val="C00000"/>
                </a:solidFill>
              </a:rPr>
              <a:t>1,0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ru-RU" b="1" dirty="0"/>
              <a:t> </a:t>
            </a:r>
            <a:r>
              <a:rPr lang="ru-RU" b="1" dirty="0">
                <a:solidFill>
                  <a:srgbClr val="000099"/>
                </a:solidFill>
              </a:rPr>
              <a:t>необезжиренные богаты </a:t>
            </a:r>
            <a:r>
              <a:rPr lang="ru-RU" b="1" dirty="0">
                <a:solidFill>
                  <a:srgbClr val="C00000"/>
                </a:solidFill>
              </a:rPr>
              <a:t>всеми витаминами</a:t>
            </a:r>
            <a:r>
              <a:rPr lang="ru-RU" b="1" dirty="0"/>
              <a:t>, </a:t>
            </a:r>
            <a:r>
              <a:rPr lang="ru-RU" b="1" dirty="0">
                <a:solidFill>
                  <a:srgbClr val="000099"/>
                </a:solidFill>
              </a:rPr>
              <a:t>обезжиренные богаты витаминами </a:t>
            </a:r>
            <a:r>
              <a:rPr lang="ru-RU" b="1" dirty="0">
                <a:solidFill>
                  <a:srgbClr val="C00000"/>
                </a:solidFill>
              </a:rPr>
              <a:t>группы В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ru-RU" b="1" dirty="0"/>
              <a:t> </a:t>
            </a:r>
            <a:r>
              <a:rPr lang="ru-RU" b="1" dirty="0">
                <a:solidFill>
                  <a:srgbClr val="000099"/>
                </a:solidFill>
              </a:rPr>
              <a:t>зол</a:t>
            </a:r>
            <a:r>
              <a:rPr lang="ru-RU" b="1" dirty="0"/>
              <a:t>а </a:t>
            </a:r>
            <a:r>
              <a:rPr lang="ru-RU" b="1" dirty="0">
                <a:solidFill>
                  <a:srgbClr val="C00000"/>
                </a:solidFill>
              </a:rPr>
              <a:t>щелочная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КОРМОВЫЕ БАХЧЕВЫЕ КОРМА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spcBef>
                <a:spcPct val="60000"/>
              </a:spcBef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Тыква </a:t>
            </a:r>
            <a:r>
              <a:rPr lang="ru-RU" sz="2800" b="1" dirty="0" smtClean="0">
                <a:solidFill>
                  <a:srgbClr val="0000CC"/>
                </a:solidFill>
              </a:rPr>
              <a:t>– </a:t>
            </a:r>
            <a:r>
              <a:rPr lang="ru-RU" sz="1800" b="1" dirty="0" smtClean="0">
                <a:solidFill>
                  <a:srgbClr val="0000CC"/>
                </a:solidFill>
              </a:rPr>
              <a:t>в 1 кг содержится</a:t>
            </a:r>
            <a:r>
              <a:rPr lang="ru-RU" sz="1800" b="1" dirty="0" smtClean="0">
                <a:solidFill>
                  <a:srgbClr val="FF0000"/>
                </a:solidFill>
              </a:rPr>
              <a:t> 0,12 </a:t>
            </a:r>
            <a:r>
              <a:rPr lang="ru-RU" sz="1800" b="1" dirty="0" smtClean="0">
                <a:solidFill>
                  <a:srgbClr val="0000FF"/>
                </a:solidFill>
              </a:rPr>
              <a:t>ЭКЕ, СВ- </a:t>
            </a:r>
            <a:r>
              <a:rPr lang="ru-RU" sz="1800" b="1" dirty="0" smtClean="0">
                <a:solidFill>
                  <a:srgbClr val="FF0000"/>
                </a:solidFill>
              </a:rPr>
              <a:t>8 %,</a:t>
            </a:r>
            <a:r>
              <a:rPr lang="ru-RU" sz="1800" b="1" dirty="0" smtClean="0">
                <a:solidFill>
                  <a:srgbClr val="0000FF"/>
                </a:solidFill>
              </a:rPr>
              <a:t> ПП</a:t>
            </a:r>
            <a:r>
              <a:rPr lang="ru-RU" sz="1800" b="1" dirty="0" smtClean="0">
                <a:solidFill>
                  <a:srgbClr val="FF0000"/>
                </a:solidFill>
              </a:rPr>
              <a:t> – 10 г, </a:t>
            </a:r>
            <a:r>
              <a:rPr lang="ru-RU" sz="1800" b="1" dirty="0" smtClean="0">
                <a:solidFill>
                  <a:srgbClr val="0000FF"/>
                </a:solidFill>
              </a:rPr>
              <a:t>Кар</a:t>
            </a:r>
            <a:r>
              <a:rPr lang="ru-RU" sz="1800" b="1" dirty="0" smtClean="0">
                <a:solidFill>
                  <a:srgbClr val="FF0000"/>
                </a:solidFill>
              </a:rPr>
              <a:t> – 15 - 30 мг.</a:t>
            </a:r>
          </a:p>
          <a:p>
            <a:pPr marL="609600" indent="-609600">
              <a:spcBef>
                <a:spcPct val="60000"/>
              </a:spcBef>
              <a:buFontTx/>
              <a:buNone/>
            </a:pPr>
            <a:r>
              <a:rPr lang="ru-RU" sz="1800" b="1" dirty="0" smtClean="0">
                <a:solidFill>
                  <a:srgbClr val="0000CC"/>
                </a:solidFill>
              </a:rPr>
              <a:t>Использование – сырая , измельченная - взрослому КРС – </a:t>
            </a:r>
            <a:r>
              <a:rPr lang="ru-RU" sz="1800" b="1" dirty="0" smtClean="0">
                <a:solidFill>
                  <a:srgbClr val="FF0000"/>
                </a:solidFill>
              </a:rPr>
              <a:t>8-10 кг</a:t>
            </a:r>
            <a:r>
              <a:rPr lang="ru-RU" sz="1800" b="1" dirty="0" smtClean="0">
                <a:solidFill>
                  <a:srgbClr val="0000CC"/>
                </a:solidFill>
              </a:rPr>
              <a:t>, молодняку – </a:t>
            </a:r>
            <a:r>
              <a:rPr lang="ru-RU" sz="1800" b="1" dirty="0" smtClean="0">
                <a:solidFill>
                  <a:srgbClr val="FF0000"/>
                </a:solidFill>
              </a:rPr>
              <a:t>3-6 кг</a:t>
            </a:r>
            <a:r>
              <a:rPr lang="ru-RU" sz="1800" b="1" dirty="0" smtClean="0">
                <a:solidFill>
                  <a:srgbClr val="0000CC"/>
                </a:solidFill>
              </a:rPr>
              <a:t>, овцам – </a:t>
            </a:r>
            <a:r>
              <a:rPr lang="ru-RU" sz="1800" b="1" dirty="0" smtClean="0">
                <a:solidFill>
                  <a:srgbClr val="FF0000"/>
                </a:solidFill>
              </a:rPr>
              <a:t>1-2 кг</a:t>
            </a:r>
            <a:r>
              <a:rPr lang="ru-RU" sz="1800" b="1" dirty="0" smtClean="0">
                <a:solidFill>
                  <a:srgbClr val="0000CC"/>
                </a:solidFill>
              </a:rPr>
              <a:t>, свиньям в смеси с др. кормами </a:t>
            </a:r>
            <a:r>
              <a:rPr lang="ru-RU" sz="1800" b="1" dirty="0" smtClean="0">
                <a:solidFill>
                  <a:srgbClr val="FF0000"/>
                </a:solidFill>
              </a:rPr>
              <a:t>1-3 кг. </a:t>
            </a:r>
            <a:r>
              <a:rPr lang="ru-RU" sz="1800" b="1" dirty="0" smtClean="0">
                <a:solidFill>
                  <a:srgbClr val="0000CC"/>
                </a:solidFill>
              </a:rPr>
              <a:t>Комбинированный силос для свиней и птицы.</a:t>
            </a:r>
          </a:p>
          <a:p>
            <a:pPr marL="609600" indent="-609600">
              <a:spcBef>
                <a:spcPct val="60000"/>
              </a:spcBef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Арбуз - </a:t>
            </a:r>
            <a:r>
              <a:rPr lang="ru-RU" sz="1800" b="1" dirty="0" smtClean="0">
                <a:solidFill>
                  <a:srgbClr val="0000CC"/>
                </a:solidFill>
              </a:rPr>
              <a:t>в 1 кг содержится </a:t>
            </a:r>
            <a:r>
              <a:rPr lang="ru-RU" sz="1800" b="1" dirty="0" smtClean="0">
                <a:solidFill>
                  <a:srgbClr val="FF0000"/>
                </a:solidFill>
              </a:rPr>
              <a:t>0,09 </a:t>
            </a:r>
            <a:r>
              <a:rPr lang="ru-RU" sz="1800" b="1" dirty="0" smtClean="0">
                <a:solidFill>
                  <a:srgbClr val="0000FF"/>
                </a:solidFill>
              </a:rPr>
              <a:t>ЭКЕ,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СВ</a:t>
            </a:r>
            <a:r>
              <a:rPr lang="ru-RU" sz="1800" b="1" dirty="0" smtClean="0">
                <a:solidFill>
                  <a:srgbClr val="FF0000"/>
                </a:solidFill>
              </a:rPr>
              <a:t> – 5-8 %, </a:t>
            </a:r>
            <a:r>
              <a:rPr lang="ru-RU" sz="1800" b="1" dirty="0" smtClean="0">
                <a:solidFill>
                  <a:srgbClr val="0000FF"/>
                </a:solidFill>
              </a:rPr>
              <a:t>ПП</a:t>
            </a:r>
            <a:r>
              <a:rPr lang="ru-RU" sz="1800" b="1" dirty="0" smtClean="0">
                <a:solidFill>
                  <a:srgbClr val="FF0000"/>
                </a:solidFill>
              </a:rPr>
              <a:t> – 6 г, </a:t>
            </a:r>
            <a:r>
              <a:rPr lang="ru-RU" sz="1800" b="1" dirty="0" smtClean="0">
                <a:solidFill>
                  <a:srgbClr val="0000FF"/>
                </a:solidFill>
              </a:rPr>
              <a:t>Кар</a:t>
            </a:r>
            <a:r>
              <a:rPr lang="ru-RU" sz="1800" b="1" dirty="0" smtClean="0">
                <a:solidFill>
                  <a:srgbClr val="FF0000"/>
                </a:solidFill>
              </a:rPr>
              <a:t> – 25 мг, </a:t>
            </a:r>
            <a:r>
              <a:rPr lang="ru-RU" sz="1800" b="1" dirty="0" smtClean="0">
                <a:solidFill>
                  <a:srgbClr val="0000FF"/>
                </a:solidFill>
              </a:rPr>
              <a:t>БЭВ -3,3-4,2% (сахара – 2-2,5 %). </a:t>
            </a:r>
          </a:p>
          <a:p>
            <a:pPr marL="609600" indent="-609600">
              <a:spcBef>
                <a:spcPct val="60000"/>
              </a:spcBef>
              <a:buFontTx/>
              <a:buNone/>
            </a:pPr>
            <a:r>
              <a:rPr lang="ru-RU" sz="1800" b="1" dirty="0" smtClean="0">
                <a:solidFill>
                  <a:srgbClr val="0000CC"/>
                </a:solidFill>
              </a:rPr>
              <a:t>Использование – взрослому КРС – до </a:t>
            </a:r>
            <a:r>
              <a:rPr lang="ru-RU" sz="1800" b="1" dirty="0" smtClean="0">
                <a:solidFill>
                  <a:srgbClr val="FF0000"/>
                </a:solidFill>
              </a:rPr>
              <a:t>10 кг </a:t>
            </a:r>
            <a:r>
              <a:rPr lang="ru-RU" sz="1800" b="1" dirty="0" smtClean="0">
                <a:solidFill>
                  <a:srgbClr val="0000FF"/>
                </a:solidFill>
              </a:rPr>
              <a:t>в измельченном виде и в смеси с др. кормами</a:t>
            </a:r>
            <a:r>
              <a:rPr lang="ru-RU" sz="1800" b="1" dirty="0" smtClean="0">
                <a:solidFill>
                  <a:srgbClr val="0000CC"/>
                </a:solidFill>
              </a:rPr>
              <a:t>, овцам и свиньям до </a:t>
            </a:r>
            <a:r>
              <a:rPr lang="ru-RU" sz="1800" b="1" dirty="0" smtClean="0">
                <a:solidFill>
                  <a:srgbClr val="FF0000"/>
                </a:solidFill>
              </a:rPr>
              <a:t>3-4 кг. </a:t>
            </a:r>
            <a:r>
              <a:rPr lang="ru-RU" sz="1800" b="1" dirty="0" smtClean="0">
                <a:solidFill>
                  <a:srgbClr val="0000CC"/>
                </a:solidFill>
              </a:rPr>
              <a:t>Комбинированный силос для свиней и птицы.</a:t>
            </a:r>
          </a:p>
          <a:p>
            <a:pPr marL="609600" indent="-609600">
              <a:spcBef>
                <a:spcPct val="60000"/>
              </a:spcBef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Кабачки</a:t>
            </a:r>
            <a:r>
              <a:rPr lang="ru-RU" sz="1800" b="1" dirty="0" smtClean="0">
                <a:solidFill>
                  <a:srgbClr val="0000CC"/>
                </a:solidFill>
              </a:rPr>
              <a:t> -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0000CC"/>
                </a:solidFill>
              </a:rPr>
              <a:t>в 1 кг содержится</a:t>
            </a:r>
            <a:r>
              <a:rPr lang="ru-RU" sz="1800" b="1" dirty="0" smtClean="0">
                <a:solidFill>
                  <a:srgbClr val="FF0000"/>
                </a:solidFill>
              </a:rPr>
              <a:t> 0,07 </a:t>
            </a:r>
            <a:r>
              <a:rPr lang="ru-RU" sz="1800" b="1" dirty="0" smtClean="0">
                <a:solidFill>
                  <a:srgbClr val="0000FF"/>
                </a:solidFill>
              </a:rPr>
              <a:t>ЭКЕ,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СВ</a:t>
            </a:r>
            <a:r>
              <a:rPr lang="ru-RU" sz="1800" b="1" dirty="0" smtClean="0">
                <a:solidFill>
                  <a:srgbClr val="FF0000"/>
                </a:solidFill>
              </a:rPr>
              <a:t> – 6 %, </a:t>
            </a:r>
            <a:r>
              <a:rPr lang="ru-RU" sz="1800" b="1" dirty="0" smtClean="0">
                <a:solidFill>
                  <a:srgbClr val="0000FF"/>
                </a:solidFill>
              </a:rPr>
              <a:t>ПП</a:t>
            </a:r>
            <a:r>
              <a:rPr lang="ru-RU" sz="1800" b="1" dirty="0" smtClean="0">
                <a:solidFill>
                  <a:srgbClr val="FF0000"/>
                </a:solidFill>
              </a:rPr>
              <a:t> – 7 г, </a:t>
            </a:r>
            <a:r>
              <a:rPr lang="ru-RU" sz="1800" b="1" dirty="0" smtClean="0">
                <a:solidFill>
                  <a:srgbClr val="0000FF"/>
                </a:solidFill>
              </a:rPr>
              <a:t>Кар</a:t>
            </a:r>
            <a:r>
              <a:rPr lang="ru-RU" sz="1800" b="1" dirty="0" smtClean="0">
                <a:solidFill>
                  <a:srgbClr val="FF0000"/>
                </a:solidFill>
              </a:rPr>
              <a:t> – 0-10 мг</a:t>
            </a:r>
          </a:p>
          <a:p>
            <a:pPr marL="609600" indent="-609600">
              <a:spcBef>
                <a:spcPct val="60000"/>
              </a:spcBef>
              <a:buFontTx/>
              <a:buNone/>
            </a:pPr>
            <a:r>
              <a:rPr lang="ru-RU" sz="1800" b="1" dirty="0" smtClean="0">
                <a:solidFill>
                  <a:srgbClr val="0000CC"/>
                </a:solidFill>
              </a:rPr>
              <a:t>Использование – главным образом взрослому КРС – до </a:t>
            </a:r>
            <a:r>
              <a:rPr lang="ru-RU" sz="1800" b="1" dirty="0" smtClean="0">
                <a:solidFill>
                  <a:srgbClr val="FF0000"/>
                </a:solidFill>
              </a:rPr>
              <a:t>10 кг </a:t>
            </a:r>
            <a:r>
              <a:rPr lang="ru-RU" sz="1800" b="1" dirty="0" smtClean="0">
                <a:solidFill>
                  <a:srgbClr val="0000FF"/>
                </a:solidFill>
              </a:rPr>
              <a:t>в измельченном виде. </a:t>
            </a:r>
            <a:r>
              <a:rPr lang="ru-RU" sz="1800" b="1" dirty="0" smtClean="0">
                <a:solidFill>
                  <a:srgbClr val="0000CC"/>
                </a:solidFill>
              </a:rPr>
              <a:t>Комбинированный силос для свиней и птицы.</a:t>
            </a:r>
            <a:endParaRPr lang="ru-RU" sz="1800" b="1" dirty="0" smtClean="0">
              <a:solidFill>
                <a:srgbClr val="0000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555875" y="476251"/>
            <a:ext cx="3816350" cy="46166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Минеральные корма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124075" y="1665289"/>
            <a:ext cx="4535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Содержат в большом количестве один или несколько минеральных элементов</a:t>
            </a: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4427538" y="981076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1547813" y="581026"/>
            <a:ext cx="6337300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Протеиновые добавки и содержащие биологически активные вещества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403352" y="1730375"/>
            <a:ext cx="64817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660033"/>
                </a:solidFill>
              </a:rPr>
              <a:t>Кормовые дрожжи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660033"/>
                </a:solidFill>
              </a:rPr>
              <a:t>Микробные биомассы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660033"/>
                </a:solidFill>
              </a:rPr>
              <a:t>Белково-витаминные концентраты (БВК)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660033"/>
                </a:solidFill>
              </a:rPr>
              <a:t>Синтетические аминокислоты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660033"/>
                </a:solidFill>
              </a:rPr>
              <a:t>Витаминные препараты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660033"/>
                </a:solidFill>
              </a:rPr>
              <a:t>Ферменты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660033"/>
                </a:solidFill>
              </a:rPr>
              <a:t>Гормоноподобные препараты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3777-3803-4D30-98B0-1959B681DB9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871378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Факторы, влияющие на состав и питательность кормов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ru-RU" b="1" dirty="0" smtClean="0">
                <a:solidFill>
                  <a:srgbClr val="FF0000"/>
                </a:solidFill>
              </a:rPr>
              <a:t>1.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99"/>
                </a:solidFill>
              </a:rPr>
              <a:t>Почвенные условия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3300"/>
                </a:solidFill>
              </a:rPr>
              <a:t>состав </a:t>
            </a:r>
            <a:r>
              <a:rPr lang="ru-RU" b="1" dirty="0" smtClean="0">
                <a:solidFill>
                  <a:srgbClr val="003300"/>
                </a:solidFill>
              </a:rPr>
              <a:t>почвы </a:t>
            </a:r>
            <a:r>
              <a:rPr lang="ru-RU" b="1" dirty="0" smtClean="0">
                <a:solidFill>
                  <a:srgbClr val="003300"/>
                </a:solidFill>
                <a:latin typeface="Cambria Math"/>
                <a:ea typeface="Cambria Math"/>
              </a:rPr>
              <a:t>→</a:t>
            </a:r>
            <a:r>
              <a:rPr lang="ru-RU" b="1" dirty="0" smtClean="0">
                <a:solidFill>
                  <a:srgbClr val="003300"/>
                </a:solidFill>
              </a:rPr>
              <a:t> растение </a:t>
            </a:r>
            <a:r>
              <a:rPr lang="ru-RU" b="1" dirty="0" smtClean="0">
                <a:solidFill>
                  <a:srgbClr val="003300"/>
                </a:solidFill>
                <a:latin typeface="Cambria Math"/>
                <a:ea typeface="Cambria Math"/>
              </a:rPr>
              <a:t>→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smtClean="0">
                <a:solidFill>
                  <a:srgbClr val="003300"/>
                </a:solidFill>
              </a:rPr>
              <a:t>животное </a:t>
            </a:r>
            <a:endParaRPr lang="ru-RU" b="1" dirty="0">
              <a:solidFill>
                <a:srgbClr val="0033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ru-RU" b="1" dirty="0" smtClean="0">
                <a:solidFill>
                  <a:srgbClr val="FF0000"/>
                </a:solidFill>
              </a:rPr>
              <a:t>2.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99"/>
                </a:solidFill>
              </a:rPr>
              <a:t>Климатические условия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</a:rPr>
              <a:t> зерно ржи, выращенное в Ленинградской области протеина содержит </a:t>
            </a:r>
            <a:r>
              <a:rPr lang="ru-RU" b="1" dirty="0" smtClean="0">
                <a:solidFill>
                  <a:srgbClr val="FF0000"/>
                </a:solidFill>
              </a:rPr>
              <a:t>10,0 %</a:t>
            </a:r>
            <a:r>
              <a:rPr lang="ru-RU" b="1" dirty="0" smtClean="0">
                <a:solidFill>
                  <a:schemeClr val="accent2"/>
                </a:solidFill>
              </a:rPr>
              <a:t>,</a:t>
            </a:r>
            <a:r>
              <a:rPr lang="ru-RU" b="1" dirty="0" smtClean="0">
                <a:solidFill>
                  <a:srgbClr val="CC3300"/>
                </a:solidFill>
              </a:rPr>
              <a:t> </a:t>
            </a:r>
            <a:r>
              <a:rPr lang="ru-RU" b="1" dirty="0">
                <a:solidFill>
                  <a:srgbClr val="003300"/>
                </a:solidFill>
              </a:rPr>
              <a:t>в Одесской области </a:t>
            </a:r>
            <a:r>
              <a:rPr lang="ru-RU" b="1" dirty="0">
                <a:solidFill>
                  <a:srgbClr val="FF0000"/>
                </a:solidFill>
              </a:rPr>
              <a:t>– 18,5 %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99"/>
                </a:solidFill>
              </a:rPr>
              <a:t>Удобрения </a:t>
            </a:r>
            <a:endParaRPr lang="ru-RU" b="1" dirty="0" smtClean="0"/>
          </a:p>
        </p:txBody>
      </p:sp>
      <p:graphicFrame>
        <p:nvGraphicFramePr>
          <p:cNvPr id="88120" name="Group 56"/>
          <p:cNvGraphicFramePr>
            <a:graphicFrameLocks noGrp="1"/>
          </p:cNvGraphicFramePr>
          <p:nvPr>
            <p:ph/>
          </p:nvPr>
        </p:nvGraphicFramePr>
        <p:xfrm>
          <a:off x="685802" y="3860801"/>
          <a:ext cx="7770813" cy="2517850"/>
        </p:xfrm>
        <a:graphic>
          <a:graphicData uri="http://schemas.openxmlformats.org/drawingml/2006/table">
            <a:tbl>
              <a:tblPr/>
              <a:tblGrid>
                <a:gridCol w="3094038"/>
                <a:gridCol w="1558925"/>
                <a:gridCol w="1558925"/>
                <a:gridCol w="1558925"/>
              </a:tblGrid>
              <a:tr h="701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без удобрения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60 кг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120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кг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Урожай, </a:t>
                      </a:r>
                      <a:r>
                        <a:rPr lang="ru-RU" sz="2000" b="1" kern="1200" dirty="0" err="1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ц</a:t>
                      </a:r>
                      <a:r>
                        <a:rPr lang="ru-RU" sz="20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/га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3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Процент протеина в сухом веществе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Сбор сырого протеина, </a:t>
                      </a:r>
                      <a:r>
                        <a:rPr lang="ru-RU" sz="2000" b="1" kern="1200" dirty="0" err="1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ц</a:t>
                      </a:r>
                      <a:r>
                        <a:rPr lang="ru-RU" sz="2000" b="1" kern="12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/га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83E3-8910-43A2-A535-7C92D3FF5FC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</TotalTime>
  <Words>2973</Words>
  <Application>Microsoft Office PowerPoint</Application>
  <PresentationFormat>Экран (4:3)</PresentationFormat>
  <Paragraphs>824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Раздел II. КОРМА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ХИМИЧЕСКИЙ СОСТАВ ЗЕЛЕНЫХ КОРМОВ (%)</vt:lpstr>
      <vt:lpstr>Презентация PowerPoint</vt:lpstr>
      <vt:lpstr>Презентация PowerPoint</vt:lpstr>
      <vt:lpstr>Презентация PowerPoint</vt:lpstr>
      <vt:lpstr>Содержание сахара в зеленых кормах</vt:lpstr>
      <vt:lpstr>Презентация PowerPoint</vt:lpstr>
      <vt:lpstr>II. ХАРАКТЕРИСТИКА ОСНОВНЫХ ПОСЕВНЫХ ЗЕЛЕНЫХ КОРМОВ И ИХ ИСПОЛЬЗОВАНИЕ</vt:lpstr>
      <vt:lpstr>Богат протеином (1/3 – 1/5 от сухого вещества) Интенсивное накопление клетчатки в конце цветения  «Лошадиный» корм  Оптимум для: коров 25 – 30 кг; молодняка 10 – 20 кг; свиней до 10 кг тимпания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Б. Злаки</vt:lpstr>
      <vt:lpstr>Кукуруза</vt:lpstr>
      <vt:lpstr>Сорго кормовое</vt:lpstr>
      <vt:lpstr>Суданская трава</vt:lpstr>
      <vt:lpstr>Засухоустойчивые – Могар</vt:lpstr>
      <vt:lpstr>Хлебные злаки:</vt:lpstr>
      <vt:lpstr>Хлебные злаки:</vt:lpstr>
      <vt:lpstr>В. Крестоцветные </vt:lpstr>
      <vt:lpstr>Г. Ботва корнеплодов</vt:lpstr>
      <vt:lpstr>Г. Ботва картофеля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КОРНЕКЛУБНЕПЛОДЫ, БАХЧЕВЫЕ КОРМА</vt:lpstr>
      <vt:lpstr>1. ОБЩАЯ ХАРАКТЕРИСТИКА</vt:lpstr>
      <vt:lpstr>ХИМИЧЕСКИЙ СОСТАВ КОРНЕПЛОДОВ, %</vt:lpstr>
      <vt:lpstr>Характеристика корнеплодов</vt:lpstr>
      <vt:lpstr>2. КОРНЕПЛОДЫ</vt:lpstr>
      <vt:lpstr>Свекла</vt:lpstr>
      <vt:lpstr>Презентация PowerPoint</vt:lpstr>
      <vt:lpstr>Морковь</vt:lpstr>
      <vt:lpstr>Брюква</vt:lpstr>
      <vt:lpstr>Турнепс</vt:lpstr>
      <vt:lpstr>Презентация PowerPoint</vt:lpstr>
      <vt:lpstr>3.КЛУБНЕПЛОДЫ</vt:lpstr>
      <vt:lpstr>Презентация PowerPoint</vt:lpstr>
      <vt:lpstr>Презентация PowerPoint</vt:lpstr>
      <vt:lpstr>4. КОРМОВЫЕ БАХЧЕВЫЕ КОРМА</vt:lpstr>
      <vt:lpstr>КОРМОВЫЕ БАХЧЕВЫЕ КОРМА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Зоогигиена 105</dc:creator>
  <cp:lastModifiedBy>пк</cp:lastModifiedBy>
  <cp:revision>110</cp:revision>
  <dcterms:created xsi:type="dcterms:W3CDTF">1601-01-01T00:00:00Z</dcterms:created>
  <dcterms:modified xsi:type="dcterms:W3CDTF">2021-11-18T07:31:00Z</dcterms:modified>
</cp:coreProperties>
</file>